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2.jpg" ContentType="image/jpg"/>
  <Override PartName="/ppt/media/image23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37" r:id="rId1"/>
    <p:sldMasterId id="2147484154" r:id="rId2"/>
  </p:sldMasterIdLst>
  <p:notesMasterIdLst>
    <p:notesMasterId r:id="rId18"/>
  </p:notesMasterIdLst>
  <p:sldIdLst>
    <p:sldId id="418" r:id="rId3"/>
    <p:sldId id="431" r:id="rId4"/>
    <p:sldId id="432" r:id="rId5"/>
    <p:sldId id="347" r:id="rId6"/>
    <p:sldId id="421" r:id="rId7"/>
    <p:sldId id="427" r:id="rId8"/>
    <p:sldId id="451" r:id="rId9"/>
    <p:sldId id="446" r:id="rId10"/>
    <p:sldId id="448" r:id="rId11"/>
    <p:sldId id="441" r:id="rId12"/>
    <p:sldId id="376" r:id="rId13"/>
    <p:sldId id="429" r:id="rId14"/>
    <p:sldId id="430" r:id="rId15"/>
    <p:sldId id="452" r:id="rId16"/>
    <p:sldId id="442" r:id="rId17"/>
  </p:sldIdLst>
  <p:sldSz cx="12192000" cy="9144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AF3"/>
    <a:srgbClr val="7AA937"/>
    <a:srgbClr val="6A8F31"/>
    <a:srgbClr val="FF9999"/>
    <a:srgbClr val="6C902A"/>
    <a:srgbClr val="9FBA95"/>
    <a:srgbClr val="92D050"/>
    <a:srgbClr val="4DA76F"/>
    <a:srgbClr val="F58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5401" autoAdjust="0"/>
  </p:normalViewPr>
  <p:slideViewPr>
    <p:cSldViewPr snapToGrid="0">
      <p:cViewPr varScale="1">
        <p:scale>
          <a:sx n="84" d="100"/>
          <a:sy n="84" d="100"/>
        </p:scale>
        <p:origin x="774" y="102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B552A-A481-47E8-ACFA-53904794E1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03965-195D-4717-B86C-2D7519DB208B}" type="pres">
      <dgm:prSet presAssocID="{065B552A-A481-47E8-ACFA-53904794E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0EFA8-C27C-4447-862C-8EEED42782D6}" type="presOf" srcId="{065B552A-A481-47E8-ACFA-53904794E1AD}" destId="{8ED03965-195D-4717-B86C-2D7519DB20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A548B-7416-4D8B-96F5-05450D79E5AA}" type="datetimeFigureOut">
              <a:rPr lang="ru-RU" smtClean="0"/>
              <a:t>06.08.2025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9AEC-1767-4EC2-A830-E8F726CB3E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7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D9AEC-1767-4EC2-A830-E8F726CB3E3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18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AEC-1767-4EC2-A830-E8F726CB3E3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9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11290"/>
            <a:ext cx="12228421" cy="9166580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3206046"/>
            <a:ext cx="7768959" cy="2195069"/>
          </a:xfrm>
        </p:spPr>
        <p:txBody>
          <a:bodyPr anchor="b">
            <a:no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5401113"/>
            <a:ext cx="776895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02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9" cy="4538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5960533"/>
            <a:ext cx="8463619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2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812800"/>
            <a:ext cx="8096243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4842933"/>
            <a:ext cx="7226405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5960533"/>
            <a:ext cx="8463620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3615" y="1053838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3848742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45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575984"/>
            <a:ext cx="8463620" cy="3460613"/>
          </a:xfrm>
        </p:spPr>
        <p:txBody>
          <a:bodyPr anchor="b">
            <a:normAutofit/>
          </a:bodyPr>
          <a:lstStyle>
            <a:lvl1pPr algn="l">
              <a:defRPr sz="586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984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812800"/>
            <a:ext cx="8096243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5350933"/>
            <a:ext cx="8463621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3615" y="1053838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3848742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55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812800"/>
            <a:ext cx="8455287" cy="403013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5350933"/>
            <a:ext cx="8463621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13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19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812801"/>
            <a:ext cx="1305083" cy="700193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812801"/>
            <a:ext cx="6926701" cy="70019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25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96484"/>
            <a:ext cx="9144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02718"/>
            <a:ext cx="9144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13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321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279653"/>
            <a:ext cx="105156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119286"/>
            <a:ext cx="105156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82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895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41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86835"/>
            <a:ext cx="105156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2241552"/>
            <a:ext cx="515778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241552"/>
            <a:ext cx="5183188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3340100"/>
            <a:ext cx="5183188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79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359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300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316568"/>
            <a:ext cx="617220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743201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185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316568"/>
            <a:ext cx="6172200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743201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097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706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86835"/>
            <a:ext cx="2628900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86835"/>
            <a:ext cx="7734300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32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3601158"/>
            <a:ext cx="8463620" cy="2435441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6036597"/>
            <a:ext cx="8463620" cy="1147200"/>
          </a:xfrm>
        </p:spPr>
        <p:txBody>
          <a:bodyPr anchor="t"/>
          <a:lstStyle>
            <a:lvl1pPr marL="0" indent="0" algn="l"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2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9" cy="17610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880785"/>
            <a:ext cx="4117479" cy="5174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880787"/>
            <a:ext cx="4117480" cy="51743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92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7" cy="176106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881311"/>
            <a:ext cx="4120896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3649662"/>
            <a:ext cx="4120896" cy="44054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881311"/>
            <a:ext cx="4120896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3649662"/>
            <a:ext cx="4120896" cy="44054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48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812800"/>
            <a:ext cx="8463619" cy="17610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14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53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98139"/>
            <a:ext cx="3720243" cy="1704621"/>
          </a:xfrm>
        </p:spPr>
        <p:txBody>
          <a:bodyPr anchor="b">
            <a:normAutofit/>
          </a:bodyPr>
          <a:lstStyle>
            <a:lvl1pPr>
              <a:defRPr sz="26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686567"/>
            <a:ext cx="4514716" cy="736858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3702759"/>
            <a:ext cx="3720243" cy="3445932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99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400800"/>
            <a:ext cx="8463619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812800"/>
            <a:ext cx="8463619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7156451"/>
            <a:ext cx="8463619" cy="8986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72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11290"/>
            <a:ext cx="12228423" cy="9166580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812800"/>
            <a:ext cx="8463617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880787"/>
            <a:ext cx="8463619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8055152"/>
            <a:ext cx="91217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8055152"/>
            <a:ext cx="616396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8055152"/>
            <a:ext cx="683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32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</p:sldLayoutIdLs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6835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8475135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3246-507D-4CE4-BBC1-ACB2E7891C7B}" type="datetimeFigureOut">
              <a:rPr lang="ru-RU" smtClean="0"/>
              <a:pPr/>
              <a:t>06.08.2025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8475135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8475135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mena.rlolift.ru/" TargetMode="External"/><Relationship Id="rId4" Type="http://schemas.openxmlformats.org/officeDocument/2006/relationships/hyperlink" Target="mailto:ZAMENA@RLOLIFT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1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0.png"/><Relationship Id="rId33" Type="http://schemas.openxmlformats.org/officeDocument/2006/relationships/image" Target="../media/image15.jpe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24" Type="http://schemas.openxmlformats.org/officeDocument/2006/relationships/image" Target="../media/image12.png"/><Relationship Id="rId32" Type="http://schemas.openxmlformats.org/officeDocument/2006/relationships/image" Target="../media/image4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377" y="3567532"/>
            <a:ext cx="117106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6A8F3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6A8F31"/>
                </a:solidFill>
                <a:latin typeface="+mj-lt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УСКОРЕННОЙ ЗАМЕНЫ ЛИФТОВ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 МНОГОКВАРТИРНЫХ ДОМАХ,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ФОРМИРУЮЩИХ ВЗНОСЫ НА КАПИТАЛЬНЫЙ РЕМОНТ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СПЕЦИАЛЬНЫХ СЧЕТАХ</a:t>
            </a:r>
          </a:p>
          <a:p>
            <a:pPr algn="ctr"/>
            <a:r>
              <a:rPr lang="ru-RU" sz="2800" b="1" dirty="0">
                <a:solidFill>
                  <a:srgbClr val="6A8F31"/>
                </a:solidFill>
                <a:cs typeface="Times New Roman" panose="02020603050405020304" pitchFamily="18" charset="0"/>
              </a:rPr>
              <a:t>НА ТЕРРИТОРИИ </a:t>
            </a:r>
          </a:p>
          <a:p>
            <a:pPr algn="ctr"/>
            <a:r>
              <a:rPr lang="ru-RU" sz="2800" b="1" dirty="0">
                <a:solidFill>
                  <a:srgbClr val="6A8F31"/>
                </a:solidFill>
                <a:cs typeface="Times New Roman" panose="02020603050405020304" pitchFamily="18" charset="0"/>
              </a:rPr>
              <a:t>СМОЛЕНСКОЙ ОБЛАСТИ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25 октября  2024 г.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591903B-4DFD-818F-861C-214B1E322C71}"/>
              </a:ext>
            </a:extLst>
          </p:cNvPr>
          <p:cNvSpPr/>
          <p:nvPr/>
        </p:nvSpPr>
        <p:spPr>
          <a:xfrm>
            <a:off x="1852712" y="1564255"/>
            <a:ext cx="2427416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76" y="1498500"/>
            <a:ext cx="1051068" cy="914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81499" y="1707680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1" y="1434497"/>
            <a:ext cx="1055174" cy="104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1FD112-5BAE-7D6E-137C-E6F4552BB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88" y="645345"/>
            <a:ext cx="2438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1DB316F-864A-30EC-9E7F-326A75F1D052}"/>
              </a:ext>
            </a:extLst>
          </p:cNvPr>
          <p:cNvSpPr/>
          <p:nvPr/>
        </p:nvSpPr>
        <p:spPr>
          <a:xfrm>
            <a:off x="583311" y="5714936"/>
            <a:ext cx="11181350" cy="937045"/>
          </a:xfrm>
          <a:custGeom>
            <a:avLst/>
            <a:gdLst>
              <a:gd name="connsiteX0" fmla="*/ 0 w 11181349"/>
              <a:gd name="connsiteY0" fmla="*/ 88449 h 530681"/>
              <a:gd name="connsiteX1" fmla="*/ 88449 w 11181349"/>
              <a:gd name="connsiteY1" fmla="*/ 0 h 530681"/>
              <a:gd name="connsiteX2" fmla="*/ 11092900 w 11181349"/>
              <a:gd name="connsiteY2" fmla="*/ 0 h 530681"/>
              <a:gd name="connsiteX3" fmla="*/ 11181349 w 11181349"/>
              <a:gd name="connsiteY3" fmla="*/ 88449 h 530681"/>
              <a:gd name="connsiteX4" fmla="*/ 11181349 w 11181349"/>
              <a:gd name="connsiteY4" fmla="*/ 442232 h 530681"/>
              <a:gd name="connsiteX5" fmla="*/ 11092900 w 11181349"/>
              <a:gd name="connsiteY5" fmla="*/ 530681 h 530681"/>
              <a:gd name="connsiteX6" fmla="*/ 88449 w 11181349"/>
              <a:gd name="connsiteY6" fmla="*/ 530681 h 530681"/>
              <a:gd name="connsiteX7" fmla="*/ 0 w 11181349"/>
              <a:gd name="connsiteY7" fmla="*/ 442232 h 530681"/>
              <a:gd name="connsiteX8" fmla="*/ 0 w 11181349"/>
              <a:gd name="connsiteY8" fmla="*/ 88449 h 530681"/>
              <a:gd name="connsiteX0" fmla="*/ 0 w 11181349"/>
              <a:gd name="connsiteY0" fmla="*/ 88449 h 626933"/>
              <a:gd name="connsiteX1" fmla="*/ 88449 w 11181349"/>
              <a:gd name="connsiteY1" fmla="*/ 0 h 626933"/>
              <a:gd name="connsiteX2" fmla="*/ 11092900 w 11181349"/>
              <a:gd name="connsiteY2" fmla="*/ 0 h 626933"/>
              <a:gd name="connsiteX3" fmla="*/ 11181349 w 11181349"/>
              <a:gd name="connsiteY3" fmla="*/ 88449 h 626933"/>
              <a:gd name="connsiteX4" fmla="*/ 11181349 w 11181349"/>
              <a:gd name="connsiteY4" fmla="*/ 442232 h 626933"/>
              <a:gd name="connsiteX5" fmla="*/ 11092900 w 11181349"/>
              <a:gd name="connsiteY5" fmla="*/ 530681 h 626933"/>
              <a:gd name="connsiteX6" fmla="*/ 56365 w 11181349"/>
              <a:gd name="connsiteY6" fmla="*/ 626933 h 626933"/>
              <a:gd name="connsiteX7" fmla="*/ 0 w 11181349"/>
              <a:gd name="connsiteY7" fmla="*/ 442232 h 626933"/>
              <a:gd name="connsiteX8" fmla="*/ 0 w 11181349"/>
              <a:gd name="connsiteY8" fmla="*/ 88449 h 626933"/>
              <a:gd name="connsiteX0" fmla="*/ 0 w 11181349"/>
              <a:gd name="connsiteY0" fmla="*/ 88449 h 659018"/>
              <a:gd name="connsiteX1" fmla="*/ 88449 w 11181349"/>
              <a:gd name="connsiteY1" fmla="*/ 0 h 659018"/>
              <a:gd name="connsiteX2" fmla="*/ 11092900 w 11181349"/>
              <a:gd name="connsiteY2" fmla="*/ 0 h 659018"/>
              <a:gd name="connsiteX3" fmla="*/ 11181349 w 11181349"/>
              <a:gd name="connsiteY3" fmla="*/ 88449 h 659018"/>
              <a:gd name="connsiteX4" fmla="*/ 11181349 w 11181349"/>
              <a:gd name="connsiteY4" fmla="*/ 442232 h 659018"/>
              <a:gd name="connsiteX5" fmla="*/ 11108942 w 11181349"/>
              <a:gd name="connsiteY5" fmla="*/ 659018 h 659018"/>
              <a:gd name="connsiteX6" fmla="*/ 56365 w 11181349"/>
              <a:gd name="connsiteY6" fmla="*/ 626933 h 659018"/>
              <a:gd name="connsiteX7" fmla="*/ 0 w 11181349"/>
              <a:gd name="connsiteY7" fmla="*/ 442232 h 659018"/>
              <a:gd name="connsiteX8" fmla="*/ 0 w 11181349"/>
              <a:gd name="connsiteY8" fmla="*/ 88449 h 65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1349" h="659018">
                <a:moveTo>
                  <a:pt x="0" y="88449"/>
                </a:moveTo>
                <a:cubicBezTo>
                  <a:pt x="0" y="39600"/>
                  <a:pt x="39600" y="0"/>
                  <a:pt x="88449" y="0"/>
                </a:cubicBezTo>
                <a:lnTo>
                  <a:pt x="11092900" y="0"/>
                </a:lnTo>
                <a:cubicBezTo>
                  <a:pt x="11141749" y="0"/>
                  <a:pt x="11181349" y="39600"/>
                  <a:pt x="11181349" y="88449"/>
                </a:cubicBezTo>
                <a:lnTo>
                  <a:pt x="11181349" y="442232"/>
                </a:lnTo>
                <a:cubicBezTo>
                  <a:pt x="11181349" y="491081"/>
                  <a:pt x="11157791" y="659018"/>
                  <a:pt x="11108942" y="659018"/>
                </a:cubicBezTo>
                <a:lnTo>
                  <a:pt x="56365" y="626933"/>
                </a:lnTo>
                <a:cubicBezTo>
                  <a:pt x="7516" y="626933"/>
                  <a:pt x="0" y="491081"/>
                  <a:pt x="0" y="442232"/>
                </a:cubicBezTo>
                <a:lnTo>
                  <a:pt x="0" y="884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" marR="5080" lvl="0" indent="-635" algn="just"/>
            <a:r>
              <a:rPr lang="ru-RU" b="1" spc="-10" dirty="0">
                <a:solidFill>
                  <a:prstClr val="black"/>
                </a:solidFill>
                <a:cs typeface="Calibri"/>
              </a:rPr>
              <a:t>К УЧАСТИЮ В ПРОЕКТЕ ПРИВЛЕКАЮТСЯ СПЕЦИАЛИЗИРОВАННЫЕ ЛИФТОВЫЕ ОРГАНИЗАЦИИ, 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ВКЛЮЧЕННЫЕ В РЕЕСТР КВАЛИФИЦИРОВАННЫХ ПОДРЯДНЫХ ОРГАНИЗАЦИЙ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СУБЪЕКТА РФ </a:t>
            </a:r>
            <a:endParaRPr lang="ru-RU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C907799-0222-2658-9DCE-B454294B4F25}"/>
              </a:ext>
            </a:extLst>
          </p:cNvPr>
          <p:cNvSpPr/>
          <p:nvPr/>
        </p:nvSpPr>
        <p:spPr>
          <a:xfrm>
            <a:off x="532204" y="6839461"/>
            <a:ext cx="11181348" cy="842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" marR="5080" lvl="0" indent="-635" algn="just"/>
            <a:r>
              <a:rPr lang="ru-RU" b="1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ЗАМЕНУ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25" dirty="0">
                <a:solidFill>
                  <a:prstClr val="black"/>
                </a:solidFill>
                <a:cs typeface="Calibri"/>
              </a:rPr>
              <a:t>УСТАНАВЛИВАЮТСЯ</a:t>
            </a:r>
            <a:r>
              <a:rPr lang="ru-RU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СОВРЕМЕННЫЕ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ЭНЕРГОЭФФЕКТИВНЫЕ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КОМФОРТНЫЕ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ЛИФТЫ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ОСНОВНЫХ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 РОССИЙСКИХ ПРОИЗВОДИТЕЛЕЙ И СТРАН ЕАЭС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626A936-D66A-D129-461C-91D956997A6C}"/>
              </a:ext>
            </a:extLst>
          </p:cNvPr>
          <p:cNvSpPr/>
          <p:nvPr/>
        </p:nvSpPr>
        <p:spPr>
          <a:xfrm>
            <a:off x="547542" y="7872569"/>
            <a:ext cx="11212025" cy="963760"/>
          </a:xfrm>
          <a:custGeom>
            <a:avLst/>
            <a:gdLst>
              <a:gd name="connsiteX0" fmla="*/ 0 w 11212025"/>
              <a:gd name="connsiteY0" fmla="*/ 88449 h 530681"/>
              <a:gd name="connsiteX1" fmla="*/ 88449 w 11212025"/>
              <a:gd name="connsiteY1" fmla="*/ 0 h 530681"/>
              <a:gd name="connsiteX2" fmla="*/ 11123576 w 11212025"/>
              <a:gd name="connsiteY2" fmla="*/ 0 h 530681"/>
              <a:gd name="connsiteX3" fmla="*/ 11212025 w 11212025"/>
              <a:gd name="connsiteY3" fmla="*/ 88449 h 530681"/>
              <a:gd name="connsiteX4" fmla="*/ 11212025 w 11212025"/>
              <a:gd name="connsiteY4" fmla="*/ 442232 h 530681"/>
              <a:gd name="connsiteX5" fmla="*/ 11123576 w 11212025"/>
              <a:gd name="connsiteY5" fmla="*/ 530681 h 530681"/>
              <a:gd name="connsiteX6" fmla="*/ 88449 w 11212025"/>
              <a:gd name="connsiteY6" fmla="*/ 530681 h 530681"/>
              <a:gd name="connsiteX7" fmla="*/ 0 w 11212025"/>
              <a:gd name="connsiteY7" fmla="*/ 442232 h 530681"/>
              <a:gd name="connsiteX8" fmla="*/ 0 w 11212025"/>
              <a:gd name="connsiteY8" fmla="*/ 88449 h 530681"/>
              <a:gd name="connsiteX0" fmla="*/ 0 w 11212025"/>
              <a:gd name="connsiteY0" fmla="*/ 88449 h 707144"/>
              <a:gd name="connsiteX1" fmla="*/ 88449 w 11212025"/>
              <a:gd name="connsiteY1" fmla="*/ 0 h 707144"/>
              <a:gd name="connsiteX2" fmla="*/ 11123576 w 11212025"/>
              <a:gd name="connsiteY2" fmla="*/ 0 h 707144"/>
              <a:gd name="connsiteX3" fmla="*/ 11212025 w 11212025"/>
              <a:gd name="connsiteY3" fmla="*/ 88449 h 707144"/>
              <a:gd name="connsiteX4" fmla="*/ 11212025 w 11212025"/>
              <a:gd name="connsiteY4" fmla="*/ 442232 h 707144"/>
              <a:gd name="connsiteX5" fmla="*/ 11123576 w 11212025"/>
              <a:gd name="connsiteY5" fmla="*/ 530681 h 707144"/>
              <a:gd name="connsiteX6" fmla="*/ 104491 w 11212025"/>
              <a:gd name="connsiteY6" fmla="*/ 707144 h 707144"/>
              <a:gd name="connsiteX7" fmla="*/ 0 w 11212025"/>
              <a:gd name="connsiteY7" fmla="*/ 442232 h 707144"/>
              <a:gd name="connsiteX8" fmla="*/ 0 w 11212025"/>
              <a:gd name="connsiteY8" fmla="*/ 88449 h 707144"/>
              <a:gd name="connsiteX0" fmla="*/ 0 w 11212025"/>
              <a:gd name="connsiteY0" fmla="*/ 88449 h 707144"/>
              <a:gd name="connsiteX1" fmla="*/ 88449 w 11212025"/>
              <a:gd name="connsiteY1" fmla="*/ 0 h 707144"/>
              <a:gd name="connsiteX2" fmla="*/ 11123576 w 11212025"/>
              <a:gd name="connsiteY2" fmla="*/ 0 h 707144"/>
              <a:gd name="connsiteX3" fmla="*/ 11212025 w 11212025"/>
              <a:gd name="connsiteY3" fmla="*/ 88449 h 707144"/>
              <a:gd name="connsiteX4" fmla="*/ 11212025 w 11212025"/>
              <a:gd name="connsiteY4" fmla="*/ 442232 h 707144"/>
              <a:gd name="connsiteX5" fmla="*/ 11107534 w 11212025"/>
              <a:gd name="connsiteY5" fmla="*/ 707144 h 707144"/>
              <a:gd name="connsiteX6" fmla="*/ 104491 w 11212025"/>
              <a:gd name="connsiteY6" fmla="*/ 707144 h 707144"/>
              <a:gd name="connsiteX7" fmla="*/ 0 w 11212025"/>
              <a:gd name="connsiteY7" fmla="*/ 442232 h 707144"/>
              <a:gd name="connsiteX8" fmla="*/ 0 w 11212025"/>
              <a:gd name="connsiteY8" fmla="*/ 88449 h 707144"/>
              <a:gd name="connsiteX0" fmla="*/ 15834 w 11227859"/>
              <a:gd name="connsiteY0" fmla="*/ 88449 h 739228"/>
              <a:gd name="connsiteX1" fmla="*/ 104283 w 11227859"/>
              <a:gd name="connsiteY1" fmla="*/ 0 h 739228"/>
              <a:gd name="connsiteX2" fmla="*/ 11139410 w 11227859"/>
              <a:gd name="connsiteY2" fmla="*/ 0 h 739228"/>
              <a:gd name="connsiteX3" fmla="*/ 11227859 w 11227859"/>
              <a:gd name="connsiteY3" fmla="*/ 88449 h 739228"/>
              <a:gd name="connsiteX4" fmla="*/ 11227859 w 11227859"/>
              <a:gd name="connsiteY4" fmla="*/ 442232 h 739228"/>
              <a:gd name="connsiteX5" fmla="*/ 11123368 w 11227859"/>
              <a:gd name="connsiteY5" fmla="*/ 707144 h 739228"/>
              <a:gd name="connsiteX6" fmla="*/ 24073 w 11227859"/>
              <a:gd name="connsiteY6" fmla="*/ 739228 h 739228"/>
              <a:gd name="connsiteX7" fmla="*/ 15834 w 11227859"/>
              <a:gd name="connsiteY7" fmla="*/ 442232 h 739228"/>
              <a:gd name="connsiteX8" fmla="*/ 15834 w 11227859"/>
              <a:gd name="connsiteY8" fmla="*/ 88449 h 739228"/>
              <a:gd name="connsiteX0" fmla="*/ 15834 w 11243693"/>
              <a:gd name="connsiteY0" fmla="*/ 88449 h 739228"/>
              <a:gd name="connsiteX1" fmla="*/ 104283 w 11243693"/>
              <a:gd name="connsiteY1" fmla="*/ 0 h 739228"/>
              <a:gd name="connsiteX2" fmla="*/ 11139410 w 11243693"/>
              <a:gd name="connsiteY2" fmla="*/ 0 h 739228"/>
              <a:gd name="connsiteX3" fmla="*/ 11227859 w 11243693"/>
              <a:gd name="connsiteY3" fmla="*/ 88449 h 739228"/>
              <a:gd name="connsiteX4" fmla="*/ 11227859 w 11243693"/>
              <a:gd name="connsiteY4" fmla="*/ 442232 h 739228"/>
              <a:gd name="connsiteX5" fmla="*/ 11219620 w 11243693"/>
              <a:gd name="connsiteY5" fmla="*/ 707144 h 739228"/>
              <a:gd name="connsiteX6" fmla="*/ 24073 w 11243693"/>
              <a:gd name="connsiteY6" fmla="*/ 739228 h 739228"/>
              <a:gd name="connsiteX7" fmla="*/ 15834 w 11243693"/>
              <a:gd name="connsiteY7" fmla="*/ 442232 h 739228"/>
              <a:gd name="connsiteX8" fmla="*/ 15834 w 11243693"/>
              <a:gd name="connsiteY8" fmla="*/ 88449 h 739228"/>
              <a:gd name="connsiteX0" fmla="*/ 0 w 11227859"/>
              <a:gd name="connsiteY0" fmla="*/ 88449 h 707144"/>
              <a:gd name="connsiteX1" fmla="*/ 88449 w 11227859"/>
              <a:gd name="connsiteY1" fmla="*/ 0 h 707144"/>
              <a:gd name="connsiteX2" fmla="*/ 11123576 w 11227859"/>
              <a:gd name="connsiteY2" fmla="*/ 0 h 707144"/>
              <a:gd name="connsiteX3" fmla="*/ 11212025 w 11227859"/>
              <a:gd name="connsiteY3" fmla="*/ 88449 h 707144"/>
              <a:gd name="connsiteX4" fmla="*/ 11212025 w 11227859"/>
              <a:gd name="connsiteY4" fmla="*/ 442232 h 707144"/>
              <a:gd name="connsiteX5" fmla="*/ 11203786 w 11227859"/>
              <a:gd name="connsiteY5" fmla="*/ 707144 h 707144"/>
              <a:gd name="connsiteX6" fmla="*/ 56365 w 11227859"/>
              <a:gd name="connsiteY6" fmla="*/ 707144 h 707144"/>
              <a:gd name="connsiteX7" fmla="*/ 0 w 11227859"/>
              <a:gd name="connsiteY7" fmla="*/ 442232 h 707144"/>
              <a:gd name="connsiteX8" fmla="*/ 0 w 11227859"/>
              <a:gd name="connsiteY8" fmla="*/ 88449 h 707144"/>
              <a:gd name="connsiteX0" fmla="*/ 0 w 11212025"/>
              <a:gd name="connsiteY0" fmla="*/ 88449 h 707144"/>
              <a:gd name="connsiteX1" fmla="*/ 88449 w 11212025"/>
              <a:gd name="connsiteY1" fmla="*/ 0 h 707144"/>
              <a:gd name="connsiteX2" fmla="*/ 11123576 w 11212025"/>
              <a:gd name="connsiteY2" fmla="*/ 0 h 707144"/>
              <a:gd name="connsiteX3" fmla="*/ 11212025 w 11212025"/>
              <a:gd name="connsiteY3" fmla="*/ 88449 h 707144"/>
              <a:gd name="connsiteX4" fmla="*/ 11212025 w 11212025"/>
              <a:gd name="connsiteY4" fmla="*/ 442232 h 707144"/>
              <a:gd name="connsiteX5" fmla="*/ 11155660 w 11212025"/>
              <a:gd name="connsiteY5" fmla="*/ 691102 h 707144"/>
              <a:gd name="connsiteX6" fmla="*/ 56365 w 11212025"/>
              <a:gd name="connsiteY6" fmla="*/ 707144 h 707144"/>
              <a:gd name="connsiteX7" fmla="*/ 0 w 11212025"/>
              <a:gd name="connsiteY7" fmla="*/ 442232 h 707144"/>
              <a:gd name="connsiteX8" fmla="*/ 0 w 11212025"/>
              <a:gd name="connsiteY8" fmla="*/ 88449 h 7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2025" h="707144">
                <a:moveTo>
                  <a:pt x="0" y="88449"/>
                </a:moveTo>
                <a:cubicBezTo>
                  <a:pt x="0" y="39600"/>
                  <a:pt x="39600" y="0"/>
                  <a:pt x="88449" y="0"/>
                </a:cubicBezTo>
                <a:lnTo>
                  <a:pt x="11123576" y="0"/>
                </a:lnTo>
                <a:cubicBezTo>
                  <a:pt x="11172425" y="0"/>
                  <a:pt x="11212025" y="39600"/>
                  <a:pt x="11212025" y="88449"/>
                </a:cubicBezTo>
                <a:lnTo>
                  <a:pt x="11212025" y="442232"/>
                </a:lnTo>
                <a:cubicBezTo>
                  <a:pt x="11212025" y="491081"/>
                  <a:pt x="11204509" y="691102"/>
                  <a:pt x="11155660" y="691102"/>
                </a:cubicBezTo>
                <a:lnTo>
                  <a:pt x="56365" y="707144"/>
                </a:lnTo>
                <a:cubicBezTo>
                  <a:pt x="7516" y="707144"/>
                  <a:pt x="0" y="491081"/>
                  <a:pt x="0" y="442232"/>
                </a:cubicBezTo>
                <a:lnTo>
                  <a:pt x="0" y="884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" marR="11430" lvl="0" indent="-635" algn="just"/>
            <a:r>
              <a:rPr lang="ru-RU" b="1" spc="-5" dirty="0">
                <a:solidFill>
                  <a:prstClr val="black"/>
                </a:solidFill>
                <a:cs typeface="Calibri"/>
              </a:rPr>
              <a:t>РЕШЕНИЕ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О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ВОЗМОЖНОСТИ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ПРИНЯТЬ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УЧАСТИЕ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В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ПРОЕКТЕ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ПРИНИМАЕТСЯ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КОМИССИЕЙ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ОСНОВЕ 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ИНДИВИДУАЛЬНОГО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50" dirty="0">
                <a:solidFill>
                  <a:srgbClr val="C00000"/>
                </a:solidFill>
                <a:cs typeface="Calibri"/>
              </a:rPr>
              <a:t>РАСЧЕТА</a:t>
            </a:r>
            <a:r>
              <a:rPr lang="ru-RU" b="1" spc="-4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ДЛЯ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25" dirty="0">
                <a:solidFill>
                  <a:prstClr val="black"/>
                </a:solidFill>
                <a:cs typeface="Calibri"/>
              </a:rPr>
              <a:t>КАЖДОГО</a:t>
            </a:r>
            <a:r>
              <a:rPr lang="ru-RU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СПЕЦИАЛЬНОГО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30" dirty="0">
                <a:solidFill>
                  <a:prstClr val="black"/>
                </a:solidFill>
                <a:cs typeface="Calibri"/>
              </a:rPr>
              <a:t>СЧЕТА</a:t>
            </a:r>
            <a:r>
              <a:rPr lang="ru-RU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20" dirty="0">
                <a:solidFill>
                  <a:prstClr val="black"/>
                </a:solidFill>
                <a:cs typeface="Calibri"/>
              </a:rPr>
              <a:t>ИСХОДЯ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ИЗ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35" dirty="0">
                <a:solidFill>
                  <a:prstClr val="black"/>
                </a:solidFill>
                <a:cs typeface="Calibri"/>
              </a:rPr>
              <a:t>КОЛ-ВА </a:t>
            </a:r>
            <a:r>
              <a:rPr lang="ru-RU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ЛИФТОВ,</a:t>
            </a:r>
            <a:r>
              <a:rPr lang="ru-RU" b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СУММЫ</a:t>
            </a:r>
            <a:r>
              <a:rPr lang="ru-RU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НАКОПЛЕНИЙ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И</a:t>
            </a:r>
            <a:r>
              <a:rPr lang="ru-RU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ЕЖЕМЕСЯЧНЫХ</a:t>
            </a:r>
            <a:r>
              <a:rPr lang="ru-RU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ВЗНОСОВ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СПЕЦСЧЕТ</a:t>
            </a:r>
            <a:endParaRPr lang="ru-RU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A720E83-9ADD-212A-852F-A6B865D3A48A}"/>
              </a:ext>
            </a:extLst>
          </p:cNvPr>
          <p:cNvSpPr/>
          <p:nvPr/>
        </p:nvSpPr>
        <p:spPr>
          <a:xfrm>
            <a:off x="532204" y="3715160"/>
            <a:ext cx="11212025" cy="8256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cs typeface="Calibri"/>
              </a:rPr>
              <a:t>СТОИМОСТЬ ЗАМЕНЫ ОПРЕДЕЛЯЕТСЯ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ИСХОДЯ ИЗ ПРЕДЕЛЬНОЙ СТОИМОСТИ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, УСТАНОВЛЕННОЙ СУБЪЕКТОМ РФ, И ХАРАКТЕРИСТИК ЛИФТОВОГО ОБОРУДОВАНИЯ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148C52-D04C-A437-28D1-F645368D7693}"/>
              </a:ext>
            </a:extLst>
          </p:cNvPr>
          <p:cNvSpPr/>
          <p:nvPr/>
        </p:nvSpPr>
        <p:spPr>
          <a:xfrm>
            <a:off x="562881" y="2623625"/>
            <a:ext cx="11181348" cy="9304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3335" marR="10160" lvl="0" indent="-635" algn="just">
              <a:spcBef>
                <a:spcPts val="100"/>
              </a:spcBef>
            </a:pPr>
            <a:r>
              <a:rPr lang="ru-RU" b="1" spc="-25" dirty="0">
                <a:solidFill>
                  <a:prstClr val="black"/>
                </a:solidFill>
                <a:cs typeface="Calibri"/>
              </a:rPr>
              <a:t>ПРОЕКТ РЕАЛИЗУЕТСЯ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НА ОСНОВЕ 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ДЕЙСТВУЮЩЕГО 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ЗАКОНОДАТЕЛЬСТВА,</a:t>
            </a:r>
            <a:r>
              <a:rPr lang="ru-RU" b="1" spc="-20" dirty="0">
                <a:solidFill>
                  <a:srgbClr val="006FC0"/>
                </a:solidFill>
                <a:cs typeface="Calibri"/>
              </a:rPr>
              <a:t> </a:t>
            </a:r>
            <a:r>
              <a:rPr lang="ru-RU" b="1" spc="-15" dirty="0">
                <a:solidFill>
                  <a:srgbClr val="006FC0"/>
                </a:solidFill>
                <a:cs typeface="Calibri"/>
              </a:rPr>
              <a:t> </a:t>
            </a:r>
          </a:p>
          <a:p>
            <a:pPr marL="13335" marR="10160" lvl="0" indent="-635" algn="just">
              <a:spcBef>
                <a:spcPts val="100"/>
              </a:spcBef>
            </a:pPr>
            <a:r>
              <a:rPr lang="ru-RU" b="1" spc="-5" dirty="0">
                <a:solidFill>
                  <a:prstClr val="black"/>
                </a:solidFill>
                <a:cs typeface="Calibri"/>
              </a:rPr>
              <a:t>НЕ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ТРЕБУЕТ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ОФОРМЛЕНИЯ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НИКАКИХ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ДОПОЛНИТЕЛЬНЫХ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ПРАВОВЫХ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АКТОВ,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40" dirty="0">
                <a:solidFill>
                  <a:prstClr val="black"/>
                </a:solidFill>
                <a:cs typeface="Calibri"/>
              </a:rPr>
              <a:t>ГАРАНТИЙ</a:t>
            </a:r>
            <a:r>
              <a:rPr lang="ru-RU" b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И 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ОБЕСПЕЧЕНИЙ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СО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СТОРОНЫ</a:t>
            </a:r>
            <a:r>
              <a:rPr lang="ru-RU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ВЛАДЕЛЬЦЕВ СПЕЦИАЛЬНЫХ СЧЕТОВ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62" y="1037718"/>
            <a:ext cx="10572751" cy="15043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n-lt"/>
              </a:rPr>
              <a:t>АКЦЕНТЫ ПРОЕКТА </a:t>
            </a:r>
            <a:br>
              <a:rPr lang="ru-RU" sz="2800" b="1" dirty="0">
                <a:solidFill>
                  <a:schemeClr val="tx1"/>
                </a:solidFill>
                <a:latin typeface="+mn-lt"/>
              </a:rPr>
            </a:br>
            <a:r>
              <a:rPr lang="ru-RU" sz="2800" b="1" dirty="0">
                <a:solidFill>
                  <a:schemeClr val="tx1"/>
                </a:solidFill>
                <a:latin typeface="+mn-lt"/>
              </a:rPr>
              <a:t>УСКОРЕННОЙ ЗАМЕНЫ ЛИФТОВ В РАССРОЧКУ</a:t>
            </a:r>
            <a:br>
              <a:rPr lang="ru-RU" sz="2800" b="1" dirty="0">
                <a:solidFill>
                  <a:schemeClr val="tx1"/>
                </a:solidFill>
                <a:latin typeface="+mn-lt"/>
              </a:rPr>
            </a:br>
            <a:r>
              <a:rPr lang="ru-RU" sz="2800" b="1" dirty="0">
                <a:solidFill>
                  <a:schemeClr val="tx1"/>
                </a:solidFill>
                <a:latin typeface="+mn-lt"/>
              </a:rPr>
              <a:t>ДЛЯ ВЛАДЕЛЬЦЕВ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СПЕЦИАЛЬНЫХ СЧЕТОВ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9E7ADE-2B25-4DA2-8F4F-FE9965FBC520}"/>
              </a:ext>
            </a:extLst>
          </p:cNvPr>
          <p:cNvSpPr/>
          <p:nvPr/>
        </p:nvSpPr>
        <p:spPr>
          <a:xfrm>
            <a:off x="9639584" y="398183"/>
            <a:ext cx="2427416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0E7437-81BF-B4F9-68CE-7C514C1124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738" y="334956"/>
            <a:ext cx="928870" cy="93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2" y="527732"/>
            <a:ext cx="822408" cy="715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1523070" y="616528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48C499F-29F1-2584-F693-0C1268F74908}"/>
              </a:ext>
            </a:extLst>
          </p:cNvPr>
          <p:cNvSpPr/>
          <p:nvPr/>
        </p:nvSpPr>
        <p:spPr>
          <a:xfrm>
            <a:off x="562879" y="4701854"/>
            <a:ext cx="11212025" cy="8256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cs typeface="Calibri"/>
              </a:rPr>
              <a:t>ПРИОРИТЕТ ЗАМЕНЫ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ВСЕХ ЛИФТОВ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В МНОГОКВАРТИРНОМ ДОМЕ</a:t>
            </a:r>
          </a:p>
        </p:txBody>
      </p:sp>
    </p:spTree>
    <p:extLst>
      <p:ext uri="{BB962C8B-B14F-4D97-AF65-F5344CB8AC3E}">
        <p14:creationId xmlns:p14="http://schemas.microsoft.com/office/powerpoint/2010/main" val="309723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889" y="7868669"/>
            <a:ext cx="1914310" cy="8108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24" y="1223510"/>
            <a:ext cx="2957810" cy="449297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5ADDB09-D81A-43FE-B908-0BCA2CD2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525" y="-3211"/>
            <a:ext cx="7735133" cy="1272975"/>
          </a:xfrm>
        </p:spPr>
        <p:txBody>
          <a:bodyPr>
            <a:normAutofit fontScale="90000"/>
          </a:bodyPr>
          <a:lstStyle/>
          <a:p>
            <a:pPr lvl="0" algn="ctr" defTabSz="457200">
              <a:spcBef>
                <a:spcPts val="0"/>
              </a:spcBef>
            </a:pPr>
            <a:r>
              <a:rPr lang="ru-RU" sz="27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СОВРЕМЕННЫЕ ЛИФТЫ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/>
                </a:solidFill>
                <a:cs typeface="Calibri"/>
              </a:rPr>
              <a:t>ОСНОВНЫХ</a:t>
            </a:r>
            <a:r>
              <a:rPr lang="ru-RU" sz="1300" b="1" spc="-10" dirty="0">
                <a:solidFill>
                  <a:prstClr val="black"/>
                </a:solidFill>
                <a:cs typeface="Calibri"/>
              </a:rPr>
              <a:t> РОССИЙСКИХ ПРОИЗВОДИТЕЛЕЙ И СТРАН ЕАЭС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Энергосберегающие технологии</a:t>
            </a:r>
            <a:br>
              <a:rPr lang="ru-RU" sz="27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Комфорт </a:t>
            </a:r>
            <a:br>
              <a:rPr lang="ru-RU" sz="27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Доступность для маломобильных групп населения </a:t>
            </a:r>
            <a:endParaRPr lang="ru-RU" sz="2700" dirty="0">
              <a:solidFill>
                <a:srgbClr val="00B05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C5E752C-0045-4FEA-8989-4CD9266315BD}"/>
              </a:ext>
            </a:extLst>
          </p:cNvPr>
          <p:cNvGrpSpPr/>
          <p:nvPr/>
        </p:nvGrpSpPr>
        <p:grpSpPr>
          <a:xfrm>
            <a:off x="4408705" y="2291496"/>
            <a:ext cx="6609924" cy="5428903"/>
            <a:chOff x="4406651" y="3470205"/>
            <a:chExt cx="9172452" cy="5350438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C53FA605-50CC-40CE-A132-F67B09FCF85C}"/>
                </a:ext>
              </a:extLst>
            </p:cNvPr>
            <p:cNvSpPr/>
            <p:nvPr/>
          </p:nvSpPr>
          <p:spPr>
            <a:xfrm>
              <a:off x="4406651" y="3470205"/>
              <a:ext cx="9172452" cy="1073415"/>
            </a:xfrm>
            <a:custGeom>
              <a:avLst/>
              <a:gdLst>
                <a:gd name="connsiteX0" fmla="*/ 0 w 7722544"/>
                <a:gd name="connsiteY0" fmla="*/ 260540 h 1563210"/>
                <a:gd name="connsiteX1" fmla="*/ 260540 w 7722544"/>
                <a:gd name="connsiteY1" fmla="*/ 0 h 1563210"/>
                <a:gd name="connsiteX2" fmla="*/ 7462004 w 7722544"/>
                <a:gd name="connsiteY2" fmla="*/ 0 h 1563210"/>
                <a:gd name="connsiteX3" fmla="*/ 7722544 w 7722544"/>
                <a:gd name="connsiteY3" fmla="*/ 260540 h 1563210"/>
                <a:gd name="connsiteX4" fmla="*/ 7722544 w 7722544"/>
                <a:gd name="connsiteY4" fmla="*/ 1302670 h 1563210"/>
                <a:gd name="connsiteX5" fmla="*/ 7462004 w 7722544"/>
                <a:gd name="connsiteY5" fmla="*/ 1563210 h 1563210"/>
                <a:gd name="connsiteX6" fmla="*/ 260540 w 7722544"/>
                <a:gd name="connsiteY6" fmla="*/ 1563210 h 1563210"/>
                <a:gd name="connsiteX7" fmla="*/ 0 w 7722544"/>
                <a:gd name="connsiteY7" fmla="*/ 1302670 h 1563210"/>
                <a:gd name="connsiteX8" fmla="*/ 0 w 7722544"/>
                <a:gd name="connsiteY8" fmla="*/ 260540 h 156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2544" h="1563210">
                  <a:moveTo>
                    <a:pt x="0" y="260540"/>
                  </a:moveTo>
                  <a:cubicBezTo>
                    <a:pt x="0" y="116648"/>
                    <a:pt x="116648" y="0"/>
                    <a:pt x="260540" y="0"/>
                  </a:cubicBezTo>
                  <a:lnTo>
                    <a:pt x="7462004" y="0"/>
                  </a:lnTo>
                  <a:cubicBezTo>
                    <a:pt x="7605896" y="0"/>
                    <a:pt x="7722544" y="116648"/>
                    <a:pt x="7722544" y="260540"/>
                  </a:cubicBezTo>
                  <a:lnTo>
                    <a:pt x="7722544" y="1302670"/>
                  </a:lnTo>
                  <a:cubicBezTo>
                    <a:pt x="7722544" y="1446562"/>
                    <a:pt x="7605896" y="1563210"/>
                    <a:pt x="7462004" y="1563210"/>
                  </a:cubicBezTo>
                  <a:lnTo>
                    <a:pt x="260540" y="1563210"/>
                  </a:lnTo>
                  <a:cubicBezTo>
                    <a:pt x="116648" y="1563210"/>
                    <a:pt x="0" y="1446562"/>
                    <a:pt x="0" y="1302670"/>
                  </a:cubicBezTo>
                  <a:lnTo>
                    <a:pt x="0" y="26054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900" tIns="224900" rIns="224900" bIns="22490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/>
                <a:t>Частотный преобразователь главного привода лифта и привода дверей кабины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1B9C324F-479A-427D-9940-8AFB464EF727}"/>
                </a:ext>
              </a:extLst>
            </p:cNvPr>
            <p:cNvSpPr/>
            <p:nvPr/>
          </p:nvSpPr>
          <p:spPr>
            <a:xfrm>
              <a:off x="4406651" y="6804971"/>
              <a:ext cx="9172451" cy="934683"/>
            </a:xfrm>
            <a:custGeom>
              <a:avLst/>
              <a:gdLst>
                <a:gd name="connsiteX0" fmla="*/ 0 w 7688284"/>
                <a:gd name="connsiteY0" fmla="*/ 251705 h 1510202"/>
                <a:gd name="connsiteX1" fmla="*/ 251705 w 7688284"/>
                <a:gd name="connsiteY1" fmla="*/ 0 h 1510202"/>
                <a:gd name="connsiteX2" fmla="*/ 7436579 w 7688284"/>
                <a:gd name="connsiteY2" fmla="*/ 0 h 1510202"/>
                <a:gd name="connsiteX3" fmla="*/ 7688284 w 7688284"/>
                <a:gd name="connsiteY3" fmla="*/ 251705 h 1510202"/>
                <a:gd name="connsiteX4" fmla="*/ 7688284 w 7688284"/>
                <a:gd name="connsiteY4" fmla="*/ 1258497 h 1510202"/>
                <a:gd name="connsiteX5" fmla="*/ 7436579 w 7688284"/>
                <a:gd name="connsiteY5" fmla="*/ 1510202 h 1510202"/>
                <a:gd name="connsiteX6" fmla="*/ 251705 w 7688284"/>
                <a:gd name="connsiteY6" fmla="*/ 1510202 h 1510202"/>
                <a:gd name="connsiteX7" fmla="*/ 0 w 7688284"/>
                <a:gd name="connsiteY7" fmla="*/ 1258497 h 1510202"/>
                <a:gd name="connsiteX8" fmla="*/ 0 w 7688284"/>
                <a:gd name="connsiteY8" fmla="*/ 251705 h 151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8284" h="1510202">
                  <a:moveTo>
                    <a:pt x="0" y="251705"/>
                  </a:moveTo>
                  <a:cubicBezTo>
                    <a:pt x="0" y="112692"/>
                    <a:pt x="112692" y="0"/>
                    <a:pt x="251705" y="0"/>
                  </a:cubicBezTo>
                  <a:lnTo>
                    <a:pt x="7436579" y="0"/>
                  </a:lnTo>
                  <a:cubicBezTo>
                    <a:pt x="7575592" y="0"/>
                    <a:pt x="7688284" y="112692"/>
                    <a:pt x="7688284" y="251705"/>
                  </a:cubicBezTo>
                  <a:lnTo>
                    <a:pt x="7688284" y="1258497"/>
                  </a:lnTo>
                  <a:cubicBezTo>
                    <a:pt x="7688284" y="1397510"/>
                    <a:pt x="7575592" y="1510202"/>
                    <a:pt x="7436579" y="1510202"/>
                  </a:cubicBezTo>
                  <a:lnTo>
                    <a:pt x="251705" y="1510202"/>
                  </a:lnTo>
                  <a:cubicBezTo>
                    <a:pt x="112692" y="1510202"/>
                    <a:pt x="0" y="1397510"/>
                    <a:pt x="0" y="1258497"/>
                  </a:cubicBezTo>
                  <a:lnTo>
                    <a:pt x="0" y="25170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8502" tIns="218502" rIns="218502" bIns="21850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/>
                <a:t>Звуковое и световое информирование, этажные кно</a:t>
              </a:r>
              <a:r>
                <a:rPr lang="ru-RU" sz="2400" dirty="0"/>
                <a:t>пки со шрифтом Брайля</a:t>
              </a:r>
              <a:endParaRPr lang="ru-RU" sz="2400" kern="1200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2045E1C6-2F5E-448A-90C1-8F1FC6E01160}"/>
                </a:ext>
              </a:extLst>
            </p:cNvPr>
            <p:cNvSpPr/>
            <p:nvPr/>
          </p:nvSpPr>
          <p:spPr>
            <a:xfrm>
              <a:off x="4406651" y="7849142"/>
              <a:ext cx="9172451" cy="971501"/>
            </a:xfrm>
            <a:custGeom>
              <a:avLst/>
              <a:gdLst>
                <a:gd name="connsiteX0" fmla="*/ 0 w 7650464"/>
                <a:gd name="connsiteY0" fmla="*/ 251705 h 1510202"/>
                <a:gd name="connsiteX1" fmla="*/ 251705 w 7650464"/>
                <a:gd name="connsiteY1" fmla="*/ 0 h 1510202"/>
                <a:gd name="connsiteX2" fmla="*/ 7398759 w 7650464"/>
                <a:gd name="connsiteY2" fmla="*/ 0 h 1510202"/>
                <a:gd name="connsiteX3" fmla="*/ 7650464 w 7650464"/>
                <a:gd name="connsiteY3" fmla="*/ 251705 h 1510202"/>
                <a:gd name="connsiteX4" fmla="*/ 7650464 w 7650464"/>
                <a:gd name="connsiteY4" fmla="*/ 1258497 h 1510202"/>
                <a:gd name="connsiteX5" fmla="*/ 7398759 w 7650464"/>
                <a:gd name="connsiteY5" fmla="*/ 1510202 h 1510202"/>
                <a:gd name="connsiteX6" fmla="*/ 251705 w 7650464"/>
                <a:gd name="connsiteY6" fmla="*/ 1510202 h 1510202"/>
                <a:gd name="connsiteX7" fmla="*/ 0 w 7650464"/>
                <a:gd name="connsiteY7" fmla="*/ 1258497 h 1510202"/>
                <a:gd name="connsiteX8" fmla="*/ 0 w 7650464"/>
                <a:gd name="connsiteY8" fmla="*/ 251705 h 151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0464" h="1510202">
                  <a:moveTo>
                    <a:pt x="0" y="251705"/>
                  </a:moveTo>
                  <a:cubicBezTo>
                    <a:pt x="0" y="112692"/>
                    <a:pt x="112692" y="0"/>
                    <a:pt x="251705" y="0"/>
                  </a:cubicBezTo>
                  <a:lnTo>
                    <a:pt x="7398759" y="0"/>
                  </a:lnTo>
                  <a:cubicBezTo>
                    <a:pt x="7537772" y="0"/>
                    <a:pt x="7650464" y="112692"/>
                    <a:pt x="7650464" y="251705"/>
                  </a:cubicBezTo>
                  <a:lnTo>
                    <a:pt x="7650464" y="1258497"/>
                  </a:lnTo>
                  <a:cubicBezTo>
                    <a:pt x="7650464" y="1397510"/>
                    <a:pt x="7537772" y="1510202"/>
                    <a:pt x="7398759" y="1510202"/>
                  </a:cubicBezTo>
                  <a:lnTo>
                    <a:pt x="251705" y="1510202"/>
                  </a:lnTo>
                  <a:cubicBezTo>
                    <a:pt x="112692" y="1510202"/>
                    <a:pt x="0" y="1397510"/>
                    <a:pt x="0" y="1258497"/>
                  </a:cubicBezTo>
                  <a:lnTo>
                    <a:pt x="0" y="25170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8502" tIns="218502" rIns="218502" bIns="21850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/>
                <a:t>Светодиодное освещение кабины лифта, зеркало, поручень, камера видеонаблюдения (опция)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48063D-6D1A-4388-944C-64B624351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71" y="531000"/>
            <a:ext cx="1029725" cy="952324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72A3BEA-0CD2-45A6-9FBB-26964DC50ECE}"/>
              </a:ext>
            </a:extLst>
          </p:cNvPr>
          <p:cNvSpPr/>
          <p:nvPr/>
        </p:nvSpPr>
        <p:spPr>
          <a:xfrm>
            <a:off x="4408708" y="3620549"/>
            <a:ext cx="6609922" cy="768865"/>
          </a:xfrm>
          <a:custGeom>
            <a:avLst/>
            <a:gdLst>
              <a:gd name="connsiteX0" fmla="*/ 0 w 7688284"/>
              <a:gd name="connsiteY0" fmla="*/ 251705 h 1510202"/>
              <a:gd name="connsiteX1" fmla="*/ 251705 w 7688284"/>
              <a:gd name="connsiteY1" fmla="*/ 0 h 1510202"/>
              <a:gd name="connsiteX2" fmla="*/ 7436579 w 7688284"/>
              <a:gd name="connsiteY2" fmla="*/ 0 h 1510202"/>
              <a:gd name="connsiteX3" fmla="*/ 7688284 w 7688284"/>
              <a:gd name="connsiteY3" fmla="*/ 251705 h 1510202"/>
              <a:gd name="connsiteX4" fmla="*/ 7688284 w 7688284"/>
              <a:gd name="connsiteY4" fmla="*/ 1258497 h 1510202"/>
              <a:gd name="connsiteX5" fmla="*/ 7436579 w 7688284"/>
              <a:gd name="connsiteY5" fmla="*/ 1510202 h 1510202"/>
              <a:gd name="connsiteX6" fmla="*/ 251705 w 7688284"/>
              <a:gd name="connsiteY6" fmla="*/ 1510202 h 1510202"/>
              <a:gd name="connsiteX7" fmla="*/ 0 w 7688284"/>
              <a:gd name="connsiteY7" fmla="*/ 1258497 h 1510202"/>
              <a:gd name="connsiteX8" fmla="*/ 0 w 7688284"/>
              <a:gd name="connsiteY8" fmla="*/ 251705 h 151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8284" h="1510202">
                <a:moveTo>
                  <a:pt x="0" y="251705"/>
                </a:moveTo>
                <a:cubicBezTo>
                  <a:pt x="0" y="112692"/>
                  <a:pt x="112692" y="0"/>
                  <a:pt x="251705" y="0"/>
                </a:cubicBezTo>
                <a:lnTo>
                  <a:pt x="7436579" y="0"/>
                </a:lnTo>
                <a:cubicBezTo>
                  <a:pt x="7575592" y="0"/>
                  <a:pt x="7688284" y="112692"/>
                  <a:pt x="7688284" y="251705"/>
                </a:cubicBezTo>
                <a:lnTo>
                  <a:pt x="7688284" y="1258497"/>
                </a:lnTo>
                <a:cubicBezTo>
                  <a:pt x="7688284" y="1397510"/>
                  <a:pt x="7575592" y="1510202"/>
                  <a:pt x="7436579" y="1510202"/>
                </a:cubicBezTo>
                <a:lnTo>
                  <a:pt x="251705" y="1510202"/>
                </a:lnTo>
                <a:cubicBezTo>
                  <a:pt x="112692" y="1510202"/>
                  <a:pt x="0" y="1397510"/>
                  <a:pt x="0" y="1258497"/>
                </a:cubicBezTo>
                <a:lnTo>
                  <a:pt x="0" y="25170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502" tIns="218502" rIns="218502" bIns="21850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dirty="0"/>
              <a:t>Энергоэффективная современная лебедка</a:t>
            </a:r>
            <a:endParaRPr lang="ru-RU" sz="2400" kern="1200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2A8830D-1E99-4CD2-BC3F-40C25B2FE8DB}"/>
              </a:ext>
            </a:extLst>
          </p:cNvPr>
          <p:cNvSpPr/>
          <p:nvPr/>
        </p:nvSpPr>
        <p:spPr>
          <a:xfrm>
            <a:off x="4408707" y="7882800"/>
            <a:ext cx="6609923" cy="985748"/>
          </a:xfrm>
          <a:custGeom>
            <a:avLst/>
            <a:gdLst>
              <a:gd name="connsiteX0" fmla="*/ 0 w 7722544"/>
              <a:gd name="connsiteY0" fmla="*/ 260540 h 1563210"/>
              <a:gd name="connsiteX1" fmla="*/ 260540 w 7722544"/>
              <a:gd name="connsiteY1" fmla="*/ 0 h 1563210"/>
              <a:gd name="connsiteX2" fmla="*/ 7462004 w 7722544"/>
              <a:gd name="connsiteY2" fmla="*/ 0 h 1563210"/>
              <a:gd name="connsiteX3" fmla="*/ 7722544 w 7722544"/>
              <a:gd name="connsiteY3" fmla="*/ 260540 h 1563210"/>
              <a:gd name="connsiteX4" fmla="*/ 7722544 w 7722544"/>
              <a:gd name="connsiteY4" fmla="*/ 1302670 h 1563210"/>
              <a:gd name="connsiteX5" fmla="*/ 7462004 w 7722544"/>
              <a:gd name="connsiteY5" fmla="*/ 1563210 h 1563210"/>
              <a:gd name="connsiteX6" fmla="*/ 260540 w 7722544"/>
              <a:gd name="connsiteY6" fmla="*/ 1563210 h 1563210"/>
              <a:gd name="connsiteX7" fmla="*/ 0 w 7722544"/>
              <a:gd name="connsiteY7" fmla="*/ 1302670 h 1563210"/>
              <a:gd name="connsiteX8" fmla="*/ 0 w 7722544"/>
              <a:gd name="connsiteY8" fmla="*/ 260540 h 156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2544" h="1563210">
                <a:moveTo>
                  <a:pt x="0" y="260540"/>
                </a:moveTo>
                <a:cubicBezTo>
                  <a:pt x="0" y="116648"/>
                  <a:pt x="116648" y="0"/>
                  <a:pt x="260540" y="0"/>
                </a:cubicBezTo>
                <a:lnTo>
                  <a:pt x="7462004" y="0"/>
                </a:lnTo>
                <a:cubicBezTo>
                  <a:pt x="7605896" y="0"/>
                  <a:pt x="7722544" y="116648"/>
                  <a:pt x="7722544" y="260540"/>
                </a:cubicBezTo>
                <a:lnTo>
                  <a:pt x="7722544" y="1302670"/>
                </a:lnTo>
                <a:cubicBezTo>
                  <a:pt x="7722544" y="1446562"/>
                  <a:pt x="7605896" y="1563210"/>
                  <a:pt x="7462004" y="1563210"/>
                </a:cubicBezTo>
                <a:lnTo>
                  <a:pt x="260540" y="1563210"/>
                </a:lnTo>
                <a:cubicBezTo>
                  <a:pt x="116648" y="1563210"/>
                  <a:pt x="0" y="1446562"/>
                  <a:pt x="0" y="1302670"/>
                </a:cubicBezTo>
                <a:lnTo>
                  <a:pt x="0" y="26054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900" tIns="224900" rIns="224900" bIns="224900" numCol="1" spcCol="1270" anchor="ctr" anchorCtr="0">
            <a:noAutofit/>
          </a:bodyPr>
          <a:lstStyle/>
          <a:p>
            <a:pPr marL="0" lvl="0" indent="0" algn="ctr" defTabSz="173355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/>
              <a:t>Современный дизайн кабины, антивандальное покрытие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842" y="117295"/>
            <a:ext cx="2563142" cy="1256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532" y="2921252"/>
            <a:ext cx="830606" cy="46054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593" y="5873241"/>
            <a:ext cx="1427504" cy="1927740"/>
          </a:xfrm>
          <a:prstGeom prst="rect">
            <a:avLst/>
          </a:prstGeom>
        </p:spPr>
      </p:pic>
      <p:sp>
        <p:nvSpPr>
          <p:cNvPr id="16" name="Полилиния: фигура 11">
            <a:extLst>
              <a:ext uri="{FF2B5EF4-FFF2-40B4-BE49-F238E27FC236}">
                <a16:creationId xmlns:a16="http://schemas.microsoft.com/office/drawing/2014/main" id="{E2A8830D-1E99-4CD2-BC3F-40C25B2FE8DB}"/>
              </a:ext>
            </a:extLst>
          </p:cNvPr>
          <p:cNvSpPr/>
          <p:nvPr/>
        </p:nvSpPr>
        <p:spPr>
          <a:xfrm>
            <a:off x="4408706" y="4533266"/>
            <a:ext cx="6609923" cy="985748"/>
          </a:xfrm>
          <a:custGeom>
            <a:avLst/>
            <a:gdLst>
              <a:gd name="connsiteX0" fmla="*/ 0 w 7722544"/>
              <a:gd name="connsiteY0" fmla="*/ 260540 h 1563210"/>
              <a:gd name="connsiteX1" fmla="*/ 260540 w 7722544"/>
              <a:gd name="connsiteY1" fmla="*/ 0 h 1563210"/>
              <a:gd name="connsiteX2" fmla="*/ 7462004 w 7722544"/>
              <a:gd name="connsiteY2" fmla="*/ 0 h 1563210"/>
              <a:gd name="connsiteX3" fmla="*/ 7722544 w 7722544"/>
              <a:gd name="connsiteY3" fmla="*/ 260540 h 1563210"/>
              <a:gd name="connsiteX4" fmla="*/ 7722544 w 7722544"/>
              <a:gd name="connsiteY4" fmla="*/ 1302670 h 1563210"/>
              <a:gd name="connsiteX5" fmla="*/ 7462004 w 7722544"/>
              <a:gd name="connsiteY5" fmla="*/ 1563210 h 1563210"/>
              <a:gd name="connsiteX6" fmla="*/ 260540 w 7722544"/>
              <a:gd name="connsiteY6" fmla="*/ 1563210 h 1563210"/>
              <a:gd name="connsiteX7" fmla="*/ 0 w 7722544"/>
              <a:gd name="connsiteY7" fmla="*/ 1302670 h 1563210"/>
              <a:gd name="connsiteX8" fmla="*/ 0 w 7722544"/>
              <a:gd name="connsiteY8" fmla="*/ 260540 h 156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2544" h="1563210">
                <a:moveTo>
                  <a:pt x="0" y="260540"/>
                </a:moveTo>
                <a:cubicBezTo>
                  <a:pt x="0" y="116648"/>
                  <a:pt x="116648" y="0"/>
                  <a:pt x="260540" y="0"/>
                </a:cubicBezTo>
                <a:lnTo>
                  <a:pt x="7462004" y="0"/>
                </a:lnTo>
                <a:cubicBezTo>
                  <a:pt x="7605896" y="0"/>
                  <a:pt x="7722544" y="116648"/>
                  <a:pt x="7722544" y="260540"/>
                </a:cubicBezTo>
                <a:lnTo>
                  <a:pt x="7722544" y="1302670"/>
                </a:lnTo>
                <a:cubicBezTo>
                  <a:pt x="7722544" y="1446562"/>
                  <a:pt x="7605896" y="1563210"/>
                  <a:pt x="7462004" y="1563210"/>
                </a:cubicBezTo>
                <a:lnTo>
                  <a:pt x="260540" y="1563210"/>
                </a:lnTo>
                <a:cubicBezTo>
                  <a:pt x="116648" y="1563210"/>
                  <a:pt x="0" y="1446562"/>
                  <a:pt x="0" y="1302670"/>
                </a:cubicBezTo>
                <a:lnTo>
                  <a:pt x="0" y="26054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900" tIns="224900" rIns="224900" bIns="224900" numCol="1" spcCol="1270" anchor="ctr" anchorCtr="0">
            <a:noAutofit/>
          </a:bodyPr>
          <a:lstStyle/>
          <a:p>
            <a:pPr marL="0" lvl="0" indent="0" algn="ctr" defTabSz="173355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/>
              <a:t>Фотозавеса на полную высоту дверей кабины лифта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738" y="5932835"/>
            <a:ext cx="1803651" cy="18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2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object 3">
            <a:extLst>
              <a:ext uri="{FF2B5EF4-FFF2-40B4-BE49-F238E27FC236}">
                <a16:creationId xmlns:a16="http://schemas.microsoft.com/office/drawing/2014/main" id="{6CB7755F-F49D-1BDB-DEAD-9B291C0A763E}"/>
              </a:ext>
            </a:extLst>
          </p:cNvPr>
          <p:cNvGrpSpPr/>
          <p:nvPr/>
        </p:nvGrpSpPr>
        <p:grpSpPr>
          <a:xfrm>
            <a:off x="795555" y="3256920"/>
            <a:ext cx="10074958" cy="871256"/>
            <a:chOff x="1706117" y="2516888"/>
            <a:chExt cx="9147175" cy="90995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36BF211B-EB83-2971-192A-DABAD0CF379B}"/>
                </a:ext>
              </a:extLst>
            </p:cNvPr>
            <p:cNvSpPr/>
            <p:nvPr/>
          </p:nvSpPr>
          <p:spPr>
            <a:xfrm>
              <a:off x="1706117" y="2516888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8838450" y="0"/>
                  </a:moveTo>
                  <a:lnTo>
                    <a:pt x="308597" y="0"/>
                  </a:lnTo>
                  <a:lnTo>
                    <a:pt x="246404" y="3080"/>
                  </a:lnTo>
                  <a:lnTo>
                    <a:pt x="188477" y="11916"/>
                  </a:lnTo>
                  <a:lnTo>
                    <a:pt x="136057" y="25898"/>
                  </a:lnTo>
                  <a:lnTo>
                    <a:pt x="90385" y="44415"/>
                  </a:lnTo>
                  <a:lnTo>
                    <a:pt x="52703" y="66857"/>
                  </a:lnTo>
                  <a:lnTo>
                    <a:pt x="24251" y="92615"/>
                  </a:lnTo>
                  <a:lnTo>
                    <a:pt x="0" y="151637"/>
                  </a:lnTo>
                  <a:lnTo>
                    <a:pt x="0" y="758190"/>
                  </a:lnTo>
                  <a:lnTo>
                    <a:pt x="24251" y="817212"/>
                  </a:lnTo>
                  <a:lnTo>
                    <a:pt x="52703" y="842970"/>
                  </a:lnTo>
                  <a:lnTo>
                    <a:pt x="90385" y="865412"/>
                  </a:lnTo>
                  <a:lnTo>
                    <a:pt x="136057" y="883929"/>
                  </a:lnTo>
                  <a:lnTo>
                    <a:pt x="188477" y="897911"/>
                  </a:lnTo>
                  <a:lnTo>
                    <a:pt x="246404" y="906747"/>
                  </a:lnTo>
                  <a:lnTo>
                    <a:pt x="308597" y="909828"/>
                  </a:lnTo>
                  <a:lnTo>
                    <a:pt x="8838450" y="909828"/>
                  </a:lnTo>
                  <a:lnTo>
                    <a:pt x="8900643" y="906747"/>
                  </a:lnTo>
                  <a:lnTo>
                    <a:pt x="8958570" y="897911"/>
                  </a:lnTo>
                  <a:lnTo>
                    <a:pt x="9010990" y="883929"/>
                  </a:lnTo>
                  <a:lnTo>
                    <a:pt x="9056662" y="865412"/>
                  </a:lnTo>
                  <a:lnTo>
                    <a:pt x="9094344" y="842970"/>
                  </a:lnTo>
                  <a:lnTo>
                    <a:pt x="9122796" y="817212"/>
                  </a:lnTo>
                  <a:lnTo>
                    <a:pt x="9147048" y="758190"/>
                  </a:lnTo>
                  <a:lnTo>
                    <a:pt x="9147048" y="151637"/>
                  </a:lnTo>
                  <a:lnTo>
                    <a:pt x="9122796" y="92615"/>
                  </a:lnTo>
                  <a:lnTo>
                    <a:pt x="9094344" y="66857"/>
                  </a:lnTo>
                  <a:lnTo>
                    <a:pt x="9056662" y="44415"/>
                  </a:lnTo>
                  <a:lnTo>
                    <a:pt x="9010990" y="25898"/>
                  </a:lnTo>
                  <a:lnTo>
                    <a:pt x="8958570" y="11916"/>
                  </a:lnTo>
                  <a:lnTo>
                    <a:pt x="8900643" y="3080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E3BE59B5-FCE4-6D0D-E16A-A6AC81BB1D27}"/>
                </a:ext>
              </a:extLst>
            </p:cNvPr>
            <p:cNvSpPr/>
            <p:nvPr/>
          </p:nvSpPr>
          <p:spPr>
            <a:xfrm>
              <a:off x="1706117" y="2516888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0" y="151637"/>
                  </a:moveTo>
                  <a:lnTo>
                    <a:pt x="24251" y="92615"/>
                  </a:lnTo>
                  <a:lnTo>
                    <a:pt x="52703" y="66857"/>
                  </a:lnTo>
                  <a:lnTo>
                    <a:pt x="90385" y="44415"/>
                  </a:lnTo>
                  <a:lnTo>
                    <a:pt x="136057" y="25898"/>
                  </a:lnTo>
                  <a:lnTo>
                    <a:pt x="188477" y="11916"/>
                  </a:lnTo>
                  <a:lnTo>
                    <a:pt x="246404" y="3080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0"/>
                  </a:lnTo>
                  <a:lnTo>
                    <a:pt x="8958570" y="11916"/>
                  </a:lnTo>
                  <a:lnTo>
                    <a:pt x="9010990" y="25898"/>
                  </a:lnTo>
                  <a:lnTo>
                    <a:pt x="9056662" y="44415"/>
                  </a:lnTo>
                  <a:lnTo>
                    <a:pt x="9094344" y="66857"/>
                  </a:lnTo>
                  <a:lnTo>
                    <a:pt x="9122796" y="92615"/>
                  </a:lnTo>
                  <a:lnTo>
                    <a:pt x="9147048" y="151637"/>
                  </a:lnTo>
                  <a:lnTo>
                    <a:pt x="9147048" y="758190"/>
                  </a:lnTo>
                  <a:lnTo>
                    <a:pt x="9122796" y="817212"/>
                  </a:lnTo>
                  <a:lnTo>
                    <a:pt x="9094344" y="842970"/>
                  </a:lnTo>
                  <a:lnTo>
                    <a:pt x="9056662" y="865412"/>
                  </a:lnTo>
                  <a:lnTo>
                    <a:pt x="9010990" y="883929"/>
                  </a:lnTo>
                  <a:lnTo>
                    <a:pt x="8958570" y="897911"/>
                  </a:lnTo>
                  <a:lnTo>
                    <a:pt x="8900643" y="906747"/>
                  </a:lnTo>
                  <a:lnTo>
                    <a:pt x="8838450" y="909828"/>
                  </a:lnTo>
                  <a:lnTo>
                    <a:pt x="308597" y="909828"/>
                  </a:lnTo>
                  <a:lnTo>
                    <a:pt x="246404" y="906747"/>
                  </a:lnTo>
                  <a:lnTo>
                    <a:pt x="188477" y="897911"/>
                  </a:lnTo>
                  <a:lnTo>
                    <a:pt x="136057" y="883929"/>
                  </a:lnTo>
                  <a:lnTo>
                    <a:pt x="90385" y="865412"/>
                  </a:lnTo>
                  <a:lnTo>
                    <a:pt x="52703" y="842970"/>
                  </a:lnTo>
                  <a:lnTo>
                    <a:pt x="24251" y="817212"/>
                  </a:lnTo>
                  <a:lnTo>
                    <a:pt x="0" y="758190"/>
                  </a:lnTo>
                  <a:lnTo>
                    <a:pt x="0" y="151637"/>
                  </a:lnTo>
                  <a:close/>
                </a:path>
              </a:pathLst>
            </a:custGeom>
            <a:grpFill/>
            <a:ln w="38100"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076DD274-6AB3-407D-5524-306032695967}"/>
              </a:ext>
            </a:extLst>
          </p:cNvPr>
          <p:cNvSpPr txBox="1">
            <a:spLocks/>
          </p:cNvSpPr>
          <p:nvPr/>
        </p:nvSpPr>
        <p:spPr>
          <a:xfrm>
            <a:off x="1976195" y="577132"/>
            <a:ext cx="7195978" cy="153285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11480" marR="5080" lvl="0" indent="340995" algn="ctr" defTabSz="914400" eaLnBrk="1" fontAlgn="auto" latinLnBrk="0" hangingPunct="1">
              <a:lnSpc>
                <a:spcPts val="389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ЭТАПЫ УЧАСТИЯ 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В </a:t>
            </a:r>
            <a:r>
              <a:rPr lang="ru-RU" sz="260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</a:t>
            </a:r>
            <a:r>
              <a:rPr kumimoji="0" lang="ru-RU" sz="2600" b="1" i="0" u="none" strike="noStrike" kern="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РОЕКТЕ </a:t>
            </a:r>
            <a:r>
              <a:rPr kumimoji="0" lang="ru-RU" sz="2600" b="1" i="0" u="none" strike="noStrike" kern="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 </a:t>
            </a:r>
            <a:r>
              <a:rPr kumimoji="0" lang="ru-RU" sz="2600" b="1" i="0" u="none" strike="noStrike" kern="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УСКОРЕННОЙ</a:t>
            </a:r>
            <a:r>
              <a:rPr kumimoji="0" lang="ru-RU" sz="2600" b="1" i="0" u="none" strike="noStrike" kern="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 </a:t>
            </a:r>
            <a:r>
              <a:rPr kumimoji="0" lang="ru-RU" sz="2600" b="1" i="0" u="none" strike="noStrike" kern="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ЗАМЕНЫ</a:t>
            </a:r>
            <a:r>
              <a:rPr kumimoji="0" lang="ru-RU" sz="2600" b="1" i="0" u="none" strike="noStrike" kern="0" cap="none" spc="-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 </a:t>
            </a:r>
            <a:r>
              <a:rPr kumimoji="0" lang="ru-RU" sz="2600" b="1" i="0" u="none" strike="noStrike" kern="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ЛИФТОВ ДЛЯ ВЛАДЕЛЬЦЕВ СПЕЦИАЛЬНЫХ СЧЕТОВ</a:t>
            </a:r>
          </a:p>
        </p:txBody>
      </p:sp>
      <p:grpSp>
        <p:nvGrpSpPr>
          <p:cNvPr id="14" name="object 6">
            <a:extLst>
              <a:ext uri="{FF2B5EF4-FFF2-40B4-BE49-F238E27FC236}">
                <a16:creationId xmlns:a16="http://schemas.microsoft.com/office/drawing/2014/main" id="{C35CE0A3-EC60-CEE7-E6E2-DF78F8967C42}"/>
              </a:ext>
            </a:extLst>
          </p:cNvPr>
          <p:cNvGrpSpPr/>
          <p:nvPr/>
        </p:nvGrpSpPr>
        <p:grpSpPr>
          <a:xfrm>
            <a:off x="805080" y="4266972"/>
            <a:ext cx="10055908" cy="835222"/>
            <a:chOff x="778335" y="3643124"/>
            <a:chExt cx="10074958" cy="9099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BA39C790-C163-9CD6-C620-A7E127EAF081}"/>
                </a:ext>
              </a:extLst>
            </p:cNvPr>
            <p:cNvSpPr/>
            <p:nvPr/>
          </p:nvSpPr>
          <p:spPr>
            <a:xfrm>
              <a:off x="1706117" y="3643124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8838450" y="0"/>
                  </a:moveTo>
                  <a:lnTo>
                    <a:pt x="308597" y="0"/>
                  </a:lnTo>
                  <a:lnTo>
                    <a:pt x="246404" y="3080"/>
                  </a:lnTo>
                  <a:lnTo>
                    <a:pt x="188477" y="11916"/>
                  </a:lnTo>
                  <a:lnTo>
                    <a:pt x="136057" y="25898"/>
                  </a:lnTo>
                  <a:lnTo>
                    <a:pt x="90385" y="44415"/>
                  </a:lnTo>
                  <a:lnTo>
                    <a:pt x="52703" y="66857"/>
                  </a:lnTo>
                  <a:lnTo>
                    <a:pt x="24251" y="92615"/>
                  </a:lnTo>
                  <a:lnTo>
                    <a:pt x="0" y="151637"/>
                  </a:lnTo>
                  <a:lnTo>
                    <a:pt x="0" y="758190"/>
                  </a:lnTo>
                  <a:lnTo>
                    <a:pt x="24251" y="817212"/>
                  </a:lnTo>
                  <a:lnTo>
                    <a:pt x="52703" y="842970"/>
                  </a:lnTo>
                  <a:lnTo>
                    <a:pt x="90385" y="865412"/>
                  </a:lnTo>
                  <a:lnTo>
                    <a:pt x="136057" y="883929"/>
                  </a:lnTo>
                  <a:lnTo>
                    <a:pt x="188477" y="897911"/>
                  </a:lnTo>
                  <a:lnTo>
                    <a:pt x="246404" y="906747"/>
                  </a:lnTo>
                  <a:lnTo>
                    <a:pt x="308597" y="909828"/>
                  </a:lnTo>
                  <a:lnTo>
                    <a:pt x="8838450" y="909828"/>
                  </a:lnTo>
                  <a:lnTo>
                    <a:pt x="8900643" y="906747"/>
                  </a:lnTo>
                  <a:lnTo>
                    <a:pt x="8958570" y="897911"/>
                  </a:lnTo>
                  <a:lnTo>
                    <a:pt x="9010990" y="883929"/>
                  </a:lnTo>
                  <a:lnTo>
                    <a:pt x="9056662" y="865412"/>
                  </a:lnTo>
                  <a:lnTo>
                    <a:pt x="9094344" y="842970"/>
                  </a:lnTo>
                  <a:lnTo>
                    <a:pt x="9122796" y="817212"/>
                  </a:lnTo>
                  <a:lnTo>
                    <a:pt x="9147048" y="758190"/>
                  </a:lnTo>
                  <a:lnTo>
                    <a:pt x="9147048" y="151637"/>
                  </a:lnTo>
                  <a:lnTo>
                    <a:pt x="9122796" y="92615"/>
                  </a:lnTo>
                  <a:lnTo>
                    <a:pt x="9094344" y="66857"/>
                  </a:lnTo>
                  <a:lnTo>
                    <a:pt x="9056662" y="44415"/>
                  </a:lnTo>
                  <a:lnTo>
                    <a:pt x="9010990" y="25898"/>
                  </a:lnTo>
                  <a:lnTo>
                    <a:pt x="8958570" y="11916"/>
                  </a:lnTo>
                  <a:lnTo>
                    <a:pt x="8900643" y="3080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382D0541-7EF3-EAC5-8E10-5110648F3B6C}"/>
                </a:ext>
              </a:extLst>
            </p:cNvPr>
            <p:cNvSpPr/>
            <p:nvPr/>
          </p:nvSpPr>
          <p:spPr>
            <a:xfrm>
              <a:off x="778335" y="3643124"/>
              <a:ext cx="10074958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0" y="151637"/>
                  </a:moveTo>
                  <a:lnTo>
                    <a:pt x="24251" y="92615"/>
                  </a:lnTo>
                  <a:lnTo>
                    <a:pt x="52703" y="66857"/>
                  </a:lnTo>
                  <a:lnTo>
                    <a:pt x="90385" y="44415"/>
                  </a:lnTo>
                  <a:lnTo>
                    <a:pt x="136057" y="25898"/>
                  </a:lnTo>
                  <a:lnTo>
                    <a:pt x="188477" y="11916"/>
                  </a:lnTo>
                  <a:lnTo>
                    <a:pt x="246404" y="3080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0"/>
                  </a:lnTo>
                  <a:lnTo>
                    <a:pt x="8958570" y="11916"/>
                  </a:lnTo>
                  <a:lnTo>
                    <a:pt x="9010990" y="25898"/>
                  </a:lnTo>
                  <a:lnTo>
                    <a:pt x="9056662" y="44415"/>
                  </a:lnTo>
                  <a:lnTo>
                    <a:pt x="9094344" y="66857"/>
                  </a:lnTo>
                  <a:lnTo>
                    <a:pt x="9122796" y="92615"/>
                  </a:lnTo>
                  <a:lnTo>
                    <a:pt x="9147048" y="151637"/>
                  </a:lnTo>
                  <a:lnTo>
                    <a:pt x="9147048" y="758190"/>
                  </a:lnTo>
                  <a:lnTo>
                    <a:pt x="9122796" y="817212"/>
                  </a:lnTo>
                  <a:lnTo>
                    <a:pt x="9094344" y="842970"/>
                  </a:lnTo>
                  <a:lnTo>
                    <a:pt x="9056662" y="865412"/>
                  </a:lnTo>
                  <a:lnTo>
                    <a:pt x="9010990" y="883929"/>
                  </a:lnTo>
                  <a:lnTo>
                    <a:pt x="8958570" y="897911"/>
                  </a:lnTo>
                  <a:lnTo>
                    <a:pt x="8900643" y="906747"/>
                  </a:lnTo>
                  <a:lnTo>
                    <a:pt x="8838450" y="909828"/>
                  </a:lnTo>
                  <a:lnTo>
                    <a:pt x="308597" y="909828"/>
                  </a:lnTo>
                  <a:lnTo>
                    <a:pt x="246404" y="906747"/>
                  </a:lnTo>
                  <a:lnTo>
                    <a:pt x="188477" y="897911"/>
                  </a:lnTo>
                  <a:lnTo>
                    <a:pt x="136057" y="883929"/>
                  </a:lnTo>
                  <a:lnTo>
                    <a:pt x="90385" y="865412"/>
                  </a:lnTo>
                  <a:lnTo>
                    <a:pt x="52703" y="842970"/>
                  </a:lnTo>
                  <a:lnTo>
                    <a:pt x="24251" y="817212"/>
                  </a:lnTo>
                  <a:lnTo>
                    <a:pt x="0" y="758190"/>
                  </a:lnTo>
                  <a:lnTo>
                    <a:pt x="0" y="15163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object 9">
            <a:extLst>
              <a:ext uri="{FF2B5EF4-FFF2-40B4-BE49-F238E27FC236}">
                <a16:creationId xmlns:a16="http://schemas.microsoft.com/office/drawing/2014/main" id="{97A18A8C-4746-04FF-DC3A-848E812623A9}"/>
              </a:ext>
            </a:extLst>
          </p:cNvPr>
          <p:cNvGrpSpPr/>
          <p:nvPr/>
        </p:nvGrpSpPr>
        <p:grpSpPr>
          <a:xfrm>
            <a:off x="837140" y="5239796"/>
            <a:ext cx="10065433" cy="881822"/>
            <a:chOff x="1687067" y="4750310"/>
            <a:chExt cx="9185275" cy="9499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68B1F8EA-C560-9C53-D0B8-8CE0F27BB010}"/>
                </a:ext>
              </a:extLst>
            </p:cNvPr>
            <p:cNvSpPr/>
            <p:nvPr/>
          </p:nvSpPr>
          <p:spPr>
            <a:xfrm>
              <a:off x="1706117" y="4769360"/>
              <a:ext cx="9147175" cy="911860"/>
            </a:xfrm>
            <a:custGeom>
              <a:avLst/>
              <a:gdLst/>
              <a:ahLst/>
              <a:cxnLst/>
              <a:rect l="l" t="t" r="r" b="b"/>
              <a:pathLst>
                <a:path w="9147175" h="911860">
                  <a:moveTo>
                    <a:pt x="8838450" y="0"/>
                  </a:moveTo>
                  <a:lnTo>
                    <a:pt x="308597" y="0"/>
                  </a:lnTo>
                  <a:lnTo>
                    <a:pt x="246404" y="3086"/>
                  </a:lnTo>
                  <a:lnTo>
                    <a:pt x="188477" y="11937"/>
                  </a:lnTo>
                  <a:lnTo>
                    <a:pt x="136057" y="25941"/>
                  </a:lnTo>
                  <a:lnTo>
                    <a:pt x="90385" y="44489"/>
                  </a:lnTo>
                  <a:lnTo>
                    <a:pt x="52703" y="66969"/>
                  </a:lnTo>
                  <a:lnTo>
                    <a:pt x="24251" y="92770"/>
                  </a:lnTo>
                  <a:lnTo>
                    <a:pt x="0" y="151891"/>
                  </a:lnTo>
                  <a:lnTo>
                    <a:pt x="0" y="759459"/>
                  </a:lnTo>
                  <a:lnTo>
                    <a:pt x="24251" y="818581"/>
                  </a:lnTo>
                  <a:lnTo>
                    <a:pt x="52703" y="844382"/>
                  </a:lnTo>
                  <a:lnTo>
                    <a:pt x="90385" y="866862"/>
                  </a:lnTo>
                  <a:lnTo>
                    <a:pt x="136057" y="885410"/>
                  </a:lnTo>
                  <a:lnTo>
                    <a:pt x="188477" y="899414"/>
                  </a:lnTo>
                  <a:lnTo>
                    <a:pt x="246404" y="908265"/>
                  </a:lnTo>
                  <a:lnTo>
                    <a:pt x="308597" y="911351"/>
                  </a:lnTo>
                  <a:lnTo>
                    <a:pt x="8838450" y="911351"/>
                  </a:lnTo>
                  <a:lnTo>
                    <a:pt x="8900643" y="908265"/>
                  </a:lnTo>
                  <a:lnTo>
                    <a:pt x="8958570" y="899414"/>
                  </a:lnTo>
                  <a:lnTo>
                    <a:pt x="9010990" y="885410"/>
                  </a:lnTo>
                  <a:lnTo>
                    <a:pt x="9056662" y="866862"/>
                  </a:lnTo>
                  <a:lnTo>
                    <a:pt x="9094344" y="844382"/>
                  </a:lnTo>
                  <a:lnTo>
                    <a:pt x="9122796" y="818581"/>
                  </a:lnTo>
                  <a:lnTo>
                    <a:pt x="9147048" y="759459"/>
                  </a:lnTo>
                  <a:lnTo>
                    <a:pt x="9147048" y="151891"/>
                  </a:lnTo>
                  <a:lnTo>
                    <a:pt x="9122796" y="92770"/>
                  </a:lnTo>
                  <a:lnTo>
                    <a:pt x="9094344" y="66969"/>
                  </a:lnTo>
                  <a:lnTo>
                    <a:pt x="9056662" y="44489"/>
                  </a:lnTo>
                  <a:lnTo>
                    <a:pt x="9010990" y="25941"/>
                  </a:lnTo>
                  <a:lnTo>
                    <a:pt x="8958570" y="11937"/>
                  </a:lnTo>
                  <a:lnTo>
                    <a:pt x="8900643" y="3086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C3C8F287-C2E2-50E9-9A51-526800AF0DC3}"/>
                </a:ext>
              </a:extLst>
            </p:cNvPr>
            <p:cNvSpPr/>
            <p:nvPr/>
          </p:nvSpPr>
          <p:spPr>
            <a:xfrm>
              <a:off x="1706117" y="4769360"/>
              <a:ext cx="9147175" cy="911860"/>
            </a:xfrm>
            <a:custGeom>
              <a:avLst/>
              <a:gdLst/>
              <a:ahLst/>
              <a:cxnLst/>
              <a:rect l="l" t="t" r="r" b="b"/>
              <a:pathLst>
                <a:path w="9147175" h="911860">
                  <a:moveTo>
                    <a:pt x="0" y="151891"/>
                  </a:moveTo>
                  <a:lnTo>
                    <a:pt x="24251" y="92770"/>
                  </a:lnTo>
                  <a:lnTo>
                    <a:pt x="52703" y="66969"/>
                  </a:lnTo>
                  <a:lnTo>
                    <a:pt x="90385" y="44489"/>
                  </a:lnTo>
                  <a:lnTo>
                    <a:pt x="136057" y="25941"/>
                  </a:lnTo>
                  <a:lnTo>
                    <a:pt x="188477" y="11937"/>
                  </a:lnTo>
                  <a:lnTo>
                    <a:pt x="246404" y="3086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6"/>
                  </a:lnTo>
                  <a:lnTo>
                    <a:pt x="8958570" y="11937"/>
                  </a:lnTo>
                  <a:lnTo>
                    <a:pt x="9010990" y="25941"/>
                  </a:lnTo>
                  <a:lnTo>
                    <a:pt x="9056662" y="44489"/>
                  </a:lnTo>
                  <a:lnTo>
                    <a:pt x="9094344" y="66969"/>
                  </a:lnTo>
                  <a:lnTo>
                    <a:pt x="9122796" y="92770"/>
                  </a:lnTo>
                  <a:lnTo>
                    <a:pt x="9147048" y="151891"/>
                  </a:lnTo>
                  <a:lnTo>
                    <a:pt x="9147048" y="759459"/>
                  </a:lnTo>
                  <a:lnTo>
                    <a:pt x="9122796" y="818581"/>
                  </a:lnTo>
                  <a:lnTo>
                    <a:pt x="9094344" y="844382"/>
                  </a:lnTo>
                  <a:lnTo>
                    <a:pt x="9056662" y="866862"/>
                  </a:lnTo>
                  <a:lnTo>
                    <a:pt x="9010990" y="885410"/>
                  </a:lnTo>
                  <a:lnTo>
                    <a:pt x="8958570" y="899414"/>
                  </a:lnTo>
                  <a:lnTo>
                    <a:pt x="8900643" y="908265"/>
                  </a:lnTo>
                  <a:lnTo>
                    <a:pt x="8838450" y="911351"/>
                  </a:lnTo>
                  <a:lnTo>
                    <a:pt x="308597" y="911351"/>
                  </a:lnTo>
                  <a:lnTo>
                    <a:pt x="246404" y="908265"/>
                  </a:lnTo>
                  <a:lnTo>
                    <a:pt x="188477" y="899414"/>
                  </a:lnTo>
                  <a:lnTo>
                    <a:pt x="136057" y="885410"/>
                  </a:lnTo>
                  <a:lnTo>
                    <a:pt x="90385" y="866862"/>
                  </a:lnTo>
                  <a:lnTo>
                    <a:pt x="52703" y="844382"/>
                  </a:lnTo>
                  <a:lnTo>
                    <a:pt x="24251" y="818581"/>
                  </a:lnTo>
                  <a:lnTo>
                    <a:pt x="0" y="759459"/>
                  </a:lnTo>
                  <a:lnTo>
                    <a:pt x="0" y="151891"/>
                  </a:lnTo>
                  <a:close/>
                </a:path>
              </a:pathLst>
            </a:custGeom>
            <a:grpFill/>
            <a:ln w="38100"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object 12">
            <a:extLst>
              <a:ext uri="{FF2B5EF4-FFF2-40B4-BE49-F238E27FC236}">
                <a16:creationId xmlns:a16="http://schemas.microsoft.com/office/drawing/2014/main" id="{719C8701-F8B0-33A1-9D7D-C1BDF9CA43B7}"/>
              </a:ext>
            </a:extLst>
          </p:cNvPr>
          <p:cNvGrpSpPr/>
          <p:nvPr/>
        </p:nvGrpSpPr>
        <p:grpSpPr>
          <a:xfrm>
            <a:off x="863702" y="6284162"/>
            <a:ext cx="10033168" cy="576303"/>
            <a:chOff x="1687067" y="5878070"/>
            <a:chExt cx="9185275" cy="94805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60A6F10E-D984-8B03-BDD8-DA83ECE6DE1F}"/>
                </a:ext>
              </a:extLst>
            </p:cNvPr>
            <p:cNvSpPr/>
            <p:nvPr/>
          </p:nvSpPr>
          <p:spPr>
            <a:xfrm>
              <a:off x="1706117" y="5897120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8838450" y="0"/>
                  </a:moveTo>
                  <a:lnTo>
                    <a:pt x="308597" y="0"/>
                  </a:lnTo>
                  <a:lnTo>
                    <a:pt x="246404" y="3080"/>
                  </a:lnTo>
                  <a:lnTo>
                    <a:pt x="188477" y="11916"/>
                  </a:lnTo>
                  <a:lnTo>
                    <a:pt x="136057" y="25898"/>
                  </a:lnTo>
                  <a:lnTo>
                    <a:pt x="90385" y="44415"/>
                  </a:lnTo>
                  <a:lnTo>
                    <a:pt x="52703" y="66857"/>
                  </a:lnTo>
                  <a:lnTo>
                    <a:pt x="24251" y="92615"/>
                  </a:lnTo>
                  <a:lnTo>
                    <a:pt x="0" y="151638"/>
                  </a:lnTo>
                  <a:lnTo>
                    <a:pt x="0" y="758190"/>
                  </a:lnTo>
                  <a:lnTo>
                    <a:pt x="24251" y="817212"/>
                  </a:lnTo>
                  <a:lnTo>
                    <a:pt x="52703" y="842970"/>
                  </a:lnTo>
                  <a:lnTo>
                    <a:pt x="90385" y="865412"/>
                  </a:lnTo>
                  <a:lnTo>
                    <a:pt x="136057" y="883929"/>
                  </a:lnTo>
                  <a:lnTo>
                    <a:pt x="188477" y="897911"/>
                  </a:lnTo>
                  <a:lnTo>
                    <a:pt x="246404" y="906747"/>
                  </a:lnTo>
                  <a:lnTo>
                    <a:pt x="308597" y="909828"/>
                  </a:lnTo>
                  <a:lnTo>
                    <a:pt x="8838450" y="909828"/>
                  </a:lnTo>
                  <a:lnTo>
                    <a:pt x="8900643" y="906747"/>
                  </a:lnTo>
                  <a:lnTo>
                    <a:pt x="8958570" y="897911"/>
                  </a:lnTo>
                  <a:lnTo>
                    <a:pt x="9010990" y="883929"/>
                  </a:lnTo>
                  <a:lnTo>
                    <a:pt x="9056662" y="865412"/>
                  </a:lnTo>
                  <a:lnTo>
                    <a:pt x="9094344" y="842970"/>
                  </a:lnTo>
                  <a:lnTo>
                    <a:pt x="9122796" y="817212"/>
                  </a:lnTo>
                  <a:lnTo>
                    <a:pt x="9147048" y="758190"/>
                  </a:lnTo>
                  <a:lnTo>
                    <a:pt x="9147048" y="151638"/>
                  </a:lnTo>
                  <a:lnTo>
                    <a:pt x="9122796" y="92615"/>
                  </a:lnTo>
                  <a:lnTo>
                    <a:pt x="9094344" y="66857"/>
                  </a:lnTo>
                  <a:lnTo>
                    <a:pt x="9056662" y="44415"/>
                  </a:lnTo>
                  <a:lnTo>
                    <a:pt x="9010990" y="25898"/>
                  </a:lnTo>
                  <a:lnTo>
                    <a:pt x="8958570" y="11916"/>
                  </a:lnTo>
                  <a:lnTo>
                    <a:pt x="8900643" y="3080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F24272B2-8E26-FA1B-9A40-A7F683D5117A}"/>
                </a:ext>
              </a:extLst>
            </p:cNvPr>
            <p:cNvSpPr/>
            <p:nvPr/>
          </p:nvSpPr>
          <p:spPr>
            <a:xfrm>
              <a:off x="1706117" y="5897120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0" y="151638"/>
                  </a:moveTo>
                  <a:lnTo>
                    <a:pt x="24251" y="92615"/>
                  </a:lnTo>
                  <a:lnTo>
                    <a:pt x="52703" y="66857"/>
                  </a:lnTo>
                  <a:lnTo>
                    <a:pt x="90385" y="44415"/>
                  </a:lnTo>
                  <a:lnTo>
                    <a:pt x="136057" y="25898"/>
                  </a:lnTo>
                  <a:lnTo>
                    <a:pt x="188477" y="11916"/>
                  </a:lnTo>
                  <a:lnTo>
                    <a:pt x="246404" y="3080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0"/>
                  </a:lnTo>
                  <a:lnTo>
                    <a:pt x="8958570" y="11916"/>
                  </a:lnTo>
                  <a:lnTo>
                    <a:pt x="9010990" y="25898"/>
                  </a:lnTo>
                  <a:lnTo>
                    <a:pt x="9056662" y="44415"/>
                  </a:lnTo>
                  <a:lnTo>
                    <a:pt x="9094344" y="66857"/>
                  </a:lnTo>
                  <a:lnTo>
                    <a:pt x="9122796" y="92615"/>
                  </a:lnTo>
                  <a:lnTo>
                    <a:pt x="9147048" y="151638"/>
                  </a:lnTo>
                  <a:lnTo>
                    <a:pt x="9147048" y="758190"/>
                  </a:lnTo>
                  <a:lnTo>
                    <a:pt x="9122796" y="817212"/>
                  </a:lnTo>
                  <a:lnTo>
                    <a:pt x="9094344" y="842970"/>
                  </a:lnTo>
                  <a:lnTo>
                    <a:pt x="9056662" y="865412"/>
                  </a:lnTo>
                  <a:lnTo>
                    <a:pt x="9010990" y="883929"/>
                  </a:lnTo>
                  <a:lnTo>
                    <a:pt x="8958570" y="897911"/>
                  </a:lnTo>
                  <a:lnTo>
                    <a:pt x="8900643" y="906747"/>
                  </a:lnTo>
                  <a:lnTo>
                    <a:pt x="8838450" y="909828"/>
                  </a:lnTo>
                  <a:lnTo>
                    <a:pt x="308597" y="909828"/>
                  </a:lnTo>
                  <a:lnTo>
                    <a:pt x="246404" y="906747"/>
                  </a:lnTo>
                  <a:lnTo>
                    <a:pt x="188477" y="897911"/>
                  </a:lnTo>
                  <a:lnTo>
                    <a:pt x="136057" y="883929"/>
                  </a:lnTo>
                  <a:lnTo>
                    <a:pt x="90385" y="865412"/>
                  </a:lnTo>
                  <a:lnTo>
                    <a:pt x="52703" y="842970"/>
                  </a:lnTo>
                  <a:lnTo>
                    <a:pt x="24251" y="817212"/>
                  </a:lnTo>
                  <a:lnTo>
                    <a:pt x="0" y="758190"/>
                  </a:lnTo>
                  <a:lnTo>
                    <a:pt x="0" y="151638"/>
                  </a:lnTo>
                  <a:close/>
                </a:path>
              </a:pathLst>
            </a:custGeom>
            <a:grpFill/>
            <a:ln w="38100"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15">
            <a:extLst>
              <a:ext uri="{FF2B5EF4-FFF2-40B4-BE49-F238E27FC236}">
                <a16:creationId xmlns:a16="http://schemas.microsoft.com/office/drawing/2014/main" id="{DA7A01B2-C813-8308-2B1E-6C1CDA8AD441}"/>
              </a:ext>
            </a:extLst>
          </p:cNvPr>
          <p:cNvGrpSpPr/>
          <p:nvPr/>
        </p:nvGrpSpPr>
        <p:grpSpPr>
          <a:xfrm>
            <a:off x="848566" y="7027845"/>
            <a:ext cx="9991551" cy="822061"/>
            <a:chOff x="1687067" y="7004306"/>
            <a:chExt cx="9185275" cy="94805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F68E056-E979-61E7-E98F-70BC3F4437C3}"/>
                </a:ext>
              </a:extLst>
            </p:cNvPr>
            <p:cNvSpPr/>
            <p:nvPr/>
          </p:nvSpPr>
          <p:spPr>
            <a:xfrm>
              <a:off x="1706117" y="7023356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8838450" y="0"/>
                  </a:moveTo>
                  <a:lnTo>
                    <a:pt x="308597" y="0"/>
                  </a:lnTo>
                  <a:lnTo>
                    <a:pt x="246404" y="3080"/>
                  </a:lnTo>
                  <a:lnTo>
                    <a:pt x="188477" y="11916"/>
                  </a:lnTo>
                  <a:lnTo>
                    <a:pt x="136057" y="25898"/>
                  </a:lnTo>
                  <a:lnTo>
                    <a:pt x="90385" y="44415"/>
                  </a:lnTo>
                  <a:lnTo>
                    <a:pt x="52703" y="66857"/>
                  </a:lnTo>
                  <a:lnTo>
                    <a:pt x="24251" y="92615"/>
                  </a:lnTo>
                  <a:lnTo>
                    <a:pt x="0" y="151638"/>
                  </a:lnTo>
                  <a:lnTo>
                    <a:pt x="0" y="758190"/>
                  </a:lnTo>
                  <a:lnTo>
                    <a:pt x="24251" y="817212"/>
                  </a:lnTo>
                  <a:lnTo>
                    <a:pt x="52703" y="842970"/>
                  </a:lnTo>
                  <a:lnTo>
                    <a:pt x="90385" y="865412"/>
                  </a:lnTo>
                  <a:lnTo>
                    <a:pt x="136057" y="883929"/>
                  </a:lnTo>
                  <a:lnTo>
                    <a:pt x="188477" y="897911"/>
                  </a:lnTo>
                  <a:lnTo>
                    <a:pt x="246404" y="906747"/>
                  </a:lnTo>
                  <a:lnTo>
                    <a:pt x="308597" y="909828"/>
                  </a:lnTo>
                  <a:lnTo>
                    <a:pt x="8838450" y="909828"/>
                  </a:lnTo>
                  <a:lnTo>
                    <a:pt x="8900643" y="906747"/>
                  </a:lnTo>
                  <a:lnTo>
                    <a:pt x="8958570" y="897911"/>
                  </a:lnTo>
                  <a:lnTo>
                    <a:pt x="9010990" y="883929"/>
                  </a:lnTo>
                  <a:lnTo>
                    <a:pt x="9056662" y="865412"/>
                  </a:lnTo>
                  <a:lnTo>
                    <a:pt x="9094344" y="842970"/>
                  </a:lnTo>
                  <a:lnTo>
                    <a:pt x="9122796" y="817212"/>
                  </a:lnTo>
                  <a:lnTo>
                    <a:pt x="9147048" y="758190"/>
                  </a:lnTo>
                  <a:lnTo>
                    <a:pt x="9147048" y="151638"/>
                  </a:lnTo>
                  <a:lnTo>
                    <a:pt x="9122796" y="92615"/>
                  </a:lnTo>
                  <a:lnTo>
                    <a:pt x="9094344" y="66857"/>
                  </a:lnTo>
                  <a:lnTo>
                    <a:pt x="9056662" y="44415"/>
                  </a:lnTo>
                  <a:lnTo>
                    <a:pt x="9010990" y="25898"/>
                  </a:lnTo>
                  <a:lnTo>
                    <a:pt x="8958570" y="11916"/>
                  </a:lnTo>
                  <a:lnTo>
                    <a:pt x="8900643" y="3080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>
                <a:latin typeface="Calibri"/>
              </a:endParaRPr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EC4F776A-1562-03F3-1D21-370CC8662640}"/>
                </a:ext>
              </a:extLst>
            </p:cNvPr>
            <p:cNvSpPr/>
            <p:nvPr/>
          </p:nvSpPr>
          <p:spPr>
            <a:xfrm>
              <a:off x="1706117" y="7023356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0" y="151638"/>
                  </a:moveTo>
                  <a:lnTo>
                    <a:pt x="24251" y="92615"/>
                  </a:lnTo>
                  <a:lnTo>
                    <a:pt x="52703" y="66857"/>
                  </a:lnTo>
                  <a:lnTo>
                    <a:pt x="90385" y="44415"/>
                  </a:lnTo>
                  <a:lnTo>
                    <a:pt x="136057" y="25898"/>
                  </a:lnTo>
                  <a:lnTo>
                    <a:pt x="188477" y="11916"/>
                  </a:lnTo>
                  <a:lnTo>
                    <a:pt x="246404" y="3080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0"/>
                  </a:lnTo>
                  <a:lnTo>
                    <a:pt x="8958570" y="11916"/>
                  </a:lnTo>
                  <a:lnTo>
                    <a:pt x="9010990" y="25898"/>
                  </a:lnTo>
                  <a:lnTo>
                    <a:pt x="9056662" y="44415"/>
                  </a:lnTo>
                  <a:lnTo>
                    <a:pt x="9094344" y="66857"/>
                  </a:lnTo>
                  <a:lnTo>
                    <a:pt x="9122796" y="92615"/>
                  </a:lnTo>
                  <a:lnTo>
                    <a:pt x="9147048" y="151638"/>
                  </a:lnTo>
                  <a:lnTo>
                    <a:pt x="9147048" y="758190"/>
                  </a:lnTo>
                  <a:lnTo>
                    <a:pt x="9122796" y="817212"/>
                  </a:lnTo>
                  <a:lnTo>
                    <a:pt x="9094344" y="842970"/>
                  </a:lnTo>
                  <a:lnTo>
                    <a:pt x="9056662" y="865412"/>
                  </a:lnTo>
                  <a:lnTo>
                    <a:pt x="9010990" y="883929"/>
                  </a:lnTo>
                  <a:lnTo>
                    <a:pt x="8958570" y="897911"/>
                  </a:lnTo>
                  <a:lnTo>
                    <a:pt x="8900643" y="906747"/>
                  </a:lnTo>
                  <a:lnTo>
                    <a:pt x="8838450" y="909828"/>
                  </a:lnTo>
                  <a:lnTo>
                    <a:pt x="308597" y="909828"/>
                  </a:lnTo>
                  <a:lnTo>
                    <a:pt x="246404" y="906747"/>
                  </a:lnTo>
                  <a:lnTo>
                    <a:pt x="188477" y="897911"/>
                  </a:lnTo>
                  <a:lnTo>
                    <a:pt x="136057" y="883929"/>
                  </a:lnTo>
                  <a:lnTo>
                    <a:pt x="90385" y="865412"/>
                  </a:lnTo>
                  <a:lnTo>
                    <a:pt x="52703" y="842970"/>
                  </a:lnTo>
                  <a:lnTo>
                    <a:pt x="24251" y="817212"/>
                  </a:lnTo>
                  <a:lnTo>
                    <a:pt x="0" y="758190"/>
                  </a:lnTo>
                  <a:lnTo>
                    <a:pt x="0" y="151638"/>
                  </a:lnTo>
                  <a:close/>
                </a:path>
              </a:pathLst>
            </a:custGeom>
            <a:grpFill/>
            <a:ln w="38100"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 dirty="0">
                <a:latin typeface="Calibri"/>
              </a:endParaRPr>
            </a:p>
          </p:txBody>
        </p:sp>
      </p:grpSp>
      <p:grpSp>
        <p:nvGrpSpPr>
          <p:cNvPr id="27" name="object 3">
            <a:extLst>
              <a:ext uri="{FF2B5EF4-FFF2-40B4-BE49-F238E27FC236}">
                <a16:creationId xmlns:a16="http://schemas.microsoft.com/office/drawing/2014/main" id="{6CB7755F-F49D-1BDB-DEAD-9B291C0A763E}"/>
              </a:ext>
            </a:extLst>
          </p:cNvPr>
          <p:cNvGrpSpPr/>
          <p:nvPr/>
        </p:nvGrpSpPr>
        <p:grpSpPr>
          <a:xfrm>
            <a:off x="795555" y="2224038"/>
            <a:ext cx="10055908" cy="871256"/>
            <a:chOff x="1706117" y="2516888"/>
            <a:chExt cx="9147175" cy="90995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36BF211B-EB83-2971-192A-DABAD0CF379B}"/>
                </a:ext>
              </a:extLst>
            </p:cNvPr>
            <p:cNvSpPr/>
            <p:nvPr/>
          </p:nvSpPr>
          <p:spPr>
            <a:xfrm>
              <a:off x="1706117" y="2516888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8838450" y="0"/>
                  </a:moveTo>
                  <a:lnTo>
                    <a:pt x="308597" y="0"/>
                  </a:lnTo>
                  <a:lnTo>
                    <a:pt x="246404" y="3080"/>
                  </a:lnTo>
                  <a:lnTo>
                    <a:pt x="188477" y="11916"/>
                  </a:lnTo>
                  <a:lnTo>
                    <a:pt x="136057" y="25898"/>
                  </a:lnTo>
                  <a:lnTo>
                    <a:pt x="90385" y="44415"/>
                  </a:lnTo>
                  <a:lnTo>
                    <a:pt x="52703" y="66857"/>
                  </a:lnTo>
                  <a:lnTo>
                    <a:pt x="24251" y="92615"/>
                  </a:lnTo>
                  <a:lnTo>
                    <a:pt x="0" y="151637"/>
                  </a:lnTo>
                  <a:lnTo>
                    <a:pt x="0" y="758190"/>
                  </a:lnTo>
                  <a:lnTo>
                    <a:pt x="24251" y="817212"/>
                  </a:lnTo>
                  <a:lnTo>
                    <a:pt x="52703" y="842970"/>
                  </a:lnTo>
                  <a:lnTo>
                    <a:pt x="90385" y="865412"/>
                  </a:lnTo>
                  <a:lnTo>
                    <a:pt x="136057" y="883929"/>
                  </a:lnTo>
                  <a:lnTo>
                    <a:pt x="188477" y="897911"/>
                  </a:lnTo>
                  <a:lnTo>
                    <a:pt x="246404" y="906747"/>
                  </a:lnTo>
                  <a:lnTo>
                    <a:pt x="308597" y="909828"/>
                  </a:lnTo>
                  <a:lnTo>
                    <a:pt x="8838450" y="909828"/>
                  </a:lnTo>
                  <a:lnTo>
                    <a:pt x="8900643" y="906747"/>
                  </a:lnTo>
                  <a:lnTo>
                    <a:pt x="8958570" y="897911"/>
                  </a:lnTo>
                  <a:lnTo>
                    <a:pt x="9010990" y="883929"/>
                  </a:lnTo>
                  <a:lnTo>
                    <a:pt x="9056662" y="865412"/>
                  </a:lnTo>
                  <a:lnTo>
                    <a:pt x="9094344" y="842970"/>
                  </a:lnTo>
                  <a:lnTo>
                    <a:pt x="9122796" y="817212"/>
                  </a:lnTo>
                  <a:lnTo>
                    <a:pt x="9147048" y="758190"/>
                  </a:lnTo>
                  <a:lnTo>
                    <a:pt x="9147048" y="151637"/>
                  </a:lnTo>
                  <a:lnTo>
                    <a:pt x="9122796" y="92615"/>
                  </a:lnTo>
                  <a:lnTo>
                    <a:pt x="9094344" y="66857"/>
                  </a:lnTo>
                  <a:lnTo>
                    <a:pt x="9056662" y="44415"/>
                  </a:lnTo>
                  <a:lnTo>
                    <a:pt x="9010990" y="25898"/>
                  </a:lnTo>
                  <a:lnTo>
                    <a:pt x="8958570" y="11916"/>
                  </a:lnTo>
                  <a:lnTo>
                    <a:pt x="8900643" y="3080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E3BE59B5-FCE4-6D0D-E16A-A6AC81BB1D27}"/>
                </a:ext>
              </a:extLst>
            </p:cNvPr>
            <p:cNvSpPr/>
            <p:nvPr/>
          </p:nvSpPr>
          <p:spPr>
            <a:xfrm>
              <a:off x="1706117" y="2516888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0" y="151637"/>
                  </a:moveTo>
                  <a:lnTo>
                    <a:pt x="24251" y="92615"/>
                  </a:lnTo>
                  <a:lnTo>
                    <a:pt x="52703" y="66857"/>
                  </a:lnTo>
                  <a:lnTo>
                    <a:pt x="90385" y="44415"/>
                  </a:lnTo>
                  <a:lnTo>
                    <a:pt x="136057" y="25898"/>
                  </a:lnTo>
                  <a:lnTo>
                    <a:pt x="188477" y="11916"/>
                  </a:lnTo>
                  <a:lnTo>
                    <a:pt x="246404" y="3080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0"/>
                  </a:lnTo>
                  <a:lnTo>
                    <a:pt x="8958570" y="11916"/>
                  </a:lnTo>
                  <a:lnTo>
                    <a:pt x="9010990" y="25898"/>
                  </a:lnTo>
                  <a:lnTo>
                    <a:pt x="9056662" y="44415"/>
                  </a:lnTo>
                  <a:lnTo>
                    <a:pt x="9094344" y="66857"/>
                  </a:lnTo>
                  <a:lnTo>
                    <a:pt x="9122796" y="92615"/>
                  </a:lnTo>
                  <a:lnTo>
                    <a:pt x="9147048" y="151637"/>
                  </a:lnTo>
                  <a:lnTo>
                    <a:pt x="9147048" y="758190"/>
                  </a:lnTo>
                  <a:lnTo>
                    <a:pt x="9122796" y="817212"/>
                  </a:lnTo>
                  <a:lnTo>
                    <a:pt x="9094344" y="842970"/>
                  </a:lnTo>
                  <a:lnTo>
                    <a:pt x="9056662" y="865412"/>
                  </a:lnTo>
                  <a:lnTo>
                    <a:pt x="9010990" y="883929"/>
                  </a:lnTo>
                  <a:lnTo>
                    <a:pt x="8958570" y="897911"/>
                  </a:lnTo>
                  <a:lnTo>
                    <a:pt x="8900643" y="906747"/>
                  </a:lnTo>
                  <a:lnTo>
                    <a:pt x="8838450" y="909828"/>
                  </a:lnTo>
                  <a:lnTo>
                    <a:pt x="308597" y="909828"/>
                  </a:lnTo>
                  <a:lnTo>
                    <a:pt x="246404" y="906747"/>
                  </a:lnTo>
                  <a:lnTo>
                    <a:pt x="188477" y="897911"/>
                  </a:lnTo>
                  <a:lnTo>
                    <a:pt x="136057" y="883929"/>
                  </a:lnTo>
                  <a:lnTo>
                    <a:pt x="90385" y="865412"/>
                  </a:lnTo>
                  <a:lnTo>
                    <a:pt x="52703" y="842970"/>
                  </a:lnTo>
                  <a:lnTo>
                    <a:pt x="24251" y="817212"/>
                  </a:lnTo>
                  <a:lnTo>
                    <a:pt x="0" y="758190"/>
                  </a:lnTo>
                  <a:lnTo>
                    <a:pt x="0" y="151637"/>
                  </a:lnTo>
                  <a:close/>
                </a:path>
              </a:pathLst>
            </a:custGeom>
            <a:grpFill/>
            <a:ln w="38100"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6D62702-85E4-FF10-563D-145DFBBD7C91}"/>
              </a:ext>
            </a:extLst>
          </p:cNvPr>
          <p:cNvSpPr txBox="1"/>
          <p:nvPr/>
        </p:nvSpPr>
        <p:spPr>
          <a:xfrm>
            <a:off x="848566" y="2258500"/>
            <a:ext cx="1015501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676910" algn="l"/>
              </a:tabLst>
              <a:defRPr/>
            </a:pP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1. 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/>
              </a:rPr>
              <a:t>Заполнение</a:t>
            </a:r>
            <a:r>
              <a:rPr kumimoji="0" lang="ru-RU" sz="2400" i="0" u="none" strike="noStrike" kern="0" cap="none" spc="15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 </a:t>
            </a:r>
            <a:r>
              <a:rPr lang="ru-RU" sz="2400" kern="0" spc="-10" dirty="0">
                <a:cs typeface="Calibri"/>
              </a:rPr>
              <a:t>Заявки-Анкеты</a:t>
            </a:r>
            <a:r>
              <a:rPr kumimoji="0" lang="ru-RU" sz="2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и</a:t>
            </a:r>
            <a:r>
              <a:rPr kumimoji="0" lang="ru-RU" sz="2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 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отправка</a:t>
            </a:r>
            <a:r>
              <a:rPr kumimoji="0" lang="ru-RU" sz="240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на</a:t>
            </a:r>
            <a:r>
              <a:rPr kumimoji="0" lang="ru-RU" sz="2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 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электронную</a:t>
            </a:r>
            <a:r>
              <a:rPr kumimoji="0" lang="ru-RU" sz="2400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 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почту</a:t>
            </a:r>
            <a:r>
              <a:rPr lang="ru-RU" sz="2400" kern="0" spc="-10" dirty="0">
                <a:cs typeface="Calibri"/>
              </a:rPr>
              <a:t> 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Комиссии</a:t>
            </a:r>
            <a:r>
              <a:rPr kumimoji="0" lang="ru-RU" sz="2400" i="0" u="none" strike="noStrike" kern="0" cap="none" spc="-10" normalizeH="0" noProof="0" dirty="0">
                <a:ln>
                  <a:noFill/>
                </a:ln>
                <a:effectLst/>
                <a:uLnTx/>
                <a:uFillTx/>
                <a:cs typeface="Calibri"/>
              </a:rPr>
              <a:t> </a:t>
            </a:r>
            <a:r>
              <a:rPr lang="en-US" sz="2400" b="1" kern="0" spc="-10" dirty="0">
                <a:solidFill>
                  <a:srgbClr val="C00000"/>
                </a:solidFill>
                <a:cs typeface="Calibri"/>
              </a:rPr>
              <a:t>ZAMENA@RLOLIFT.RU</a:t>
            </a:r>
            <a:endParaRPr kumimoji="0" lang="ru-RU" sz="2400" b="1" i="0" u="none" strike="noStrike" kern="0" cap="none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0C65C-F424-8F93-9AF8-F64A38B3950F}"/>
              </a:ext>
            </a:extLst>
          </p:cNvPr>
          <p:cNvSpPr txBox="1"/>
          <p:nvPr/>
        </p:nvSpPr>
        <p:spPr>
          <a:xfrm>
            <a:off x="837140" y="4262609"/>
            <a:ext cx="1015292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676910" algn="l"/>
              </a:tabLst>
              <a:defRPr/>
            </a:pPr>
            <a:r>
              <a:rPr lang="ru-RU" sz="2400" kern="0" spc="-10" dirty="0">
                <a:cs typeface="Calibri"/>
              </a:rPr>
              <a:t>3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.    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/>
              </a:rPr>
              <a:t>Согласование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 завода-производителя и комплектации лифтового оборудования с представителем собственников МКД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84B42-0EAD-3979-96FA-EDD0707266E9}"/>
              </a:ext>
            </a:extLst>
          </p:cNvPr>
          <p:cNvSpPr txBox="1"/>
          <p:nvPr/>
        </p:nvSpPr>
        <p:spPr>
          <a:xfrm>
            <a:off x="785322" y="5318732"/>
            <a:ext cx="957772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676910" algn="l"/>
              </a:tabLst>
              <a:defRPr/>
            </a:pP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4.    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Расчет сроков 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проведения и стоимости полного комплекса работ по замене лифтов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B94C-D339-6570-67D3-958EE488F0CD}"/>
              </a:ext>
            </a:extLst>
          </p:cNvPr>
          <p:cNvSpPr txBox="1"/>
          <p:nvPr/>
        </p:nvSpPr>
        <p:spPr>
          <a:xfrm>
            <a:off x="848566" y="6320473"/>
            <a:ext cx="957772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676910" algn="l"/>
              </a:tabLst>
              <a:defRPr/>
            </a:pPr>
            <a:r>
              <a:rPr lang="ru-RU" sz="2400" kern="0" spc="-10" dirty="0">
                <a:cs typeface="Calibri"/>
              </a:rPr>
              <a:t>5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.    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/>
              </a:rPr>
              <a:t>Проведение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 общего собрания собственников МКД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1FDAE-AA20-0DB9-452E-A3BEC7470661}"/>
              </a:ext>
            </a:extLst>
          </p:cNvPr>
          <p:cNvSpPr txBox="1"/>
          <p:nvPr/>
        </p:nvSpPr>
        <p:spPr>
          <a:xfrm>
            <a:off x="830945" y="7010977"/>
            <a:ext cx="100006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676910" algn="l"/>
              </a:tabLst>
              <a:defRPr/>
            </a:pP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6.    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Calibri"/>
              </a:rPr>
              <a:t>Заключение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 договора на проведение комплекса работ по замене лифтов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D3347A-5FAF-275A-3363-42C6B49E979D}"/>
              </a:ext>
            </a:extLst>
          </p:cNvPr>
          <p:cNvSpPr/>
          <p:nvPr/>
        </p:nvSpPr>
        <p:spPr>
          <a:xfrm>
            <a:off x="9639584" y="398183"/>
            <a:ext cx="2427416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D62702-85E4-FF10-563D-145DFBBD7C91}"/>
              </a:ext>
            </a:extLst>
          </p:cNvPr>
          <p:cNvSpPr txBox="1"/>
          <p:nvPr/>
        </p:nvSpPr>
        <p:spPr>
          <a:xfrm>
            <a:off x="837141" y="3328553"/>
            <a:ext cx="1015292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676910" algn="l"/>
              </a:tabLst>
              <a:defRPr/>
            </a:pPr>
            <a:r>
              <a:rPr kumimoji="0" lang="en-US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2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.</a:t>
            </a:r>
            <a:r>
              <a:rPr kumimoji="0" lang="ru-RU" sz="2400" i="0" u="none" strike="noStrike" kern="0" cap="none" spc="-10" normalizeH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    </a:t>
            </a:r>
            <a:r>
              <a:rPr kumimoji="0" lang="ru-RU" sz="2400" i="0" u="none" strike="noStrike" kern="0" cap="none" spc="-1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Calibri"/>
              </a:rPr>
              <a:t>Принятие</a:t>
            </a:r>
            <a:r>
              <a:rPr kumimoji="0" lang="ru-RU" sz="2400" i="0" u="none" strike="noStrike" kern="0" cap="none" spc="-10" normalizeH="0" noProof="0" dirty="0">
                <a:ln>
                  <a:noFill/>
                </a:ln>
                <a:effectLst/>
                <a:uLnTx/>
                <a:uFillTx/>
                <a:ea typeface="+mn-ea"/>
                <a:cs typeface="Calibri"/>
              </a:rPr>
              <a:t> решения Комиссией о возможности участия МКД в                                       проекте</a:t>
            </a:r>
            <a:endParaRPr kumimoji="0" lang="ru-RU" sz="2400" i="0" u="none" strike="noStrike" kern="0" cap="none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pic>
        <p:nvPicPr>
          <p:cNvPr id="34" name="Рисунок 33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738" y="334956"/>
            <a:ext cx="928870" cy="936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object 9">
            <a:extLst>
              <a:ext uri="{FF2B5EF4-FFF2-40B4-BE49-F238E27FC236}">
                <a16:creationId xmlns:a16="http://schemas.microsoft.com/office/drawing/2014/main" id="{97A18A8C-4746-04FF-DC3A-848E812623A9}"/>
              </a:ext>
            </a:extLst>
          </p:cNvPr>
          <p:cNvGrpSpPr/>
          <p:nvPr/>
        </p:nvGrpSpPr>
        <p:grpSpPr>
          <a:xfrm>
            <a:off x="884511" y="7980355"/>
            <a:ext cx="10012360" cy="856409"/>
            <a:chOff x="1687067" y="4750310"/>
            <a:chExt cx="9185275" cy="9499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68B1F8EA-C560-9C53-D0B8-8CE0F27BB010}"/>
                </a:ext>
              </a:extLst>
            </p:cNvPr>
            <p:cNvSpPr/>
            <p:nvPr/>
          </p:nvSpPr>
          <p:spPr>
            <a:xfrm>
              <a:off x="1706117" y="4769360"/>
              <a:ext cx="9147175" cy="911860"/>
            </a:xfrm>
            <a:custGeom>
              <a:avLst/>
              <a:gdLst/>
              <a:ahLst/>
              <a:cxnLst/>
              <a:rect l="l" t="t" r="r" b="b"/>
              <a:pathLst>
                <a:path w="9147175" h="911860">
                  <a:moveTo>
                    <a:pt x="8838450" y="0"/>
                  </a:moveTo>
                  <a:lnTo>
                    <a:pt x="308597" y="0"/>
                  </a:lnTo>
                  <a:lnTo>
                    <a:pt x="246404" y="3086"/>
                  </a:lnTo>
                  <a:lnTo>
                    <a:pt x="188477" y="11937"/>
                  </a:lnTo>
                  <a:lnTo>
                    <a:pt x="136057" y="25941"/>
                  </a:lnTo>
                  <a:lnTo>
                    <a:pt x="90385" y="44489"/>
                  </a:lnTo>
                  <a:lnTo>
                    <a:pt x="52703" y="66969"/>
                  </a:lnTo>
                  <a:lnTo>
                    <a:pt x="24251" y="92770"/>
                  </a:lnTo>
                  <a:lnTo>
                    <a:pt x="0" y="151891"/>
                  </a:lnTo>
                  <a:lnTo>
                    <a:pt x="0" y="759459"/>
                  </a:lnTo>
                  <a:lnTo>
                    <a:pt x="24251" y="818581"/>
                  </a:lnTo>
                  <a:lnTo>
                    <a:pt x="52703" y="844382"/>
                  </a:lnTo>
                  <a:lnTo>
                    <a:pt x="90385" y="866862"/>
                  </a:lnTo>
                  <a:lnTo>
                    <a:pt x="136057" y="885410"/>
                  </a:lnTo>
                  <a:lnTo>
                    <a:pt x="188477" y="899414"/>
                  </a:lnTo>
                  <a:lnTo>
                    <a:pt x="246404" y="908265"/>
                  </a:lnTo>
                  <a:lnTo>
                    <a:pt x="308597" y="911351"/>
                  </a:lnTo>
                  <a:lnTo>
                    <a:pt x="8838450" y="911351"/>
                  </a:lnTo>
                  <a:lnTo>
                    <a:pt x="8900643" y="908265"/>
                  </a:lnTo>
                  <a:lnTo>
                    <a:pt x="8958570" y="899414"/>
                  </a:lnTo>
                  <a:lnTo>
                    <a:pt x="9010990" y="885410"/>
                  </a:lnTo>
                  <a:lnTo>
                    <a:pt x="9056662" y="866862"/>
                  </a:lnTo>
                  <a:lnTo>
                    <a:pt x="9094344" y="844382"/>
                  </a:lnTo>
                  <a:lnTo>
                    <a:pt x="9122796" y="818581"/>
                  </a:lnTo>
                  <a:lnTo>
                    <a:pt x="9147048" y="759459"/>
                  </a:lnTo>
                  <a:lnTo>
                    <a:pt x="9147048" y="151891"/>
                  </a:lnTo>
                  <a:lnTo>
                    <a:pt x="9122796" y="92770"/>
                  </a:lnTo>
                  <a:lnTo>
                    <a:pt x="9094344" y="66969"/>
                  </a:lnTo>
                  <a:lnTo>
                    <a:pt x="9056662" y="44489"/>
                  </a:lnTo>
                  <a:lnTo>
                    <a:pt x="9010990" y="25941"/>
                  </a:lnTo>
                  <a:lnTo>
                    <a:pt x="8958570" y="11937"/>
                  </a:lnTo>
                  <a:lnTo>
                    <a:pt x="8900643" y="3086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C3C8F287-C2E2-50E9-9A51-526800AF0DC3}"/>
                </a:ext>
              </a:extLst>
            </p:cNvPr>
            <p:cNvSpPr/>
            <p:nvPr/>
          </p:nvSpPr>
          <p:spPr>
            <a:xfrm>
              <a:off x="1706117" y="4769360"/>
              <a:ext cx="9147175" cy="911860"/>
            </a:xfrm>
            <a:custGeom>
              <a:avLst/>
              <a:gdLst/>
              <a:ahLst/>
              <a:cxnLst/>
              <a:rect l="l" t="t" r="r" b="b"/>
              <a:pathLst>
                <a:path w="9147175" h="911860">
                  <a:moveTo>
                    <a:pt x="0" y="151891"/>
                  </a:moveTo>
                  <a:lnTo>
                    <a:pt x="24251" y="92770"/>
                  </a:lnTo>
                  <a:lnTo>
                    <a:pt x="52703" y="66969"/>
                  </a:lnTo>
                  <a:lnTo>
                    <a:pt x="90385" y="44489"/>
                  </a:lnTo>
                  <a:lnTo>
                    <a:pt x="136057" y="25941"/>
                  </a:lnTo>
                  <a:lnTo>
                    <a:pt x="188477" y="11937"/>
                  </a:lnTo>
                  <a:lnTo>
                    <a:pt x="246404" y="3086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6"/>
                  </a:lnTo>
                  <a:lnTo>
                    <a:pt x="8958570" y="11937"/>
                  </a:lnTo>
                  <a:lnTo>
                    <a:pt x="9010990" y="25941"/>
                  </a:lnTo>
                  <a:lnTo>
                    <a:pt x="9056662" y="44489"/>
                  </a:lnTo>
                  <a:lnTo>
                    <a:pt x="9094344" y="66969"/>
                  </a:lnTo>
                  <a:lnTo>
                    <a:pt x="9122796" y="92770"/>
                  </a:lnTo>
                  <a:lnTo>
                    <a:pt x="9147048" y="151891"/>
                  </a:lnTo>
                  <a:lnTo>
                    <a:pt x="9147048" y="759459"/>
                  </a:lnTo>
                  <a:lnTo>
                    <a:pt x="9122796" y="818581"/>
                  </a:lnTo>
                  <a:lnTo>
                    <a:pt x="9094344" y="844382"/>
                  </a:lnTo>
                  <a:lnTo>
                    <a:pt x="9056662" y="866862"/>
                  </a:lnTo>
                  <a:lnTo>
                    <a:pt x="9010990" y="885410"/>
                  </a:lnTo>
                  <a:lnTo>
                    <a:pt x="8958570" y="899414"/>
                  </a:lnTo>
                  <a:lnTo>
                    <a:pt x="8900643" y="908265"/>
                  </a:lnTo>
                  <a:lnTo>
                    <a:pt x="8838450" y="911351"/>
                  </a:lnTo>
                  <a:lnTo>
                    <a:pt x="308597" y="911351"/>
                  </a:lnTo>
                  <a:lnTo>
                    <a:pt x="246404" y="908265"/>
                  </a:lnTo>
                  <a:lnTo>
                    <a:pt x="188477" y="899414"/>
                  </a:lnTo>
                  <a:lnTo>
                    <a:pt x="136057" y="885410"/>
                  </a:lnTo>
                  <a:lnTo>
                    <a:pt x="90385" y="866862"/>
                  </a:lnTo>
                  <a:lnTo>
                    <a:pt x="52703" y="844382"/>
                  </a:lnTo>
                  <a:lnTo>
                    <a:pt x="24251" y="818581"/>
                  </a:lnTo>
                  <a:lnTo>
                    <a:pt x="0" y="759459"/>
                  </a:lnTo>
                  <a:lnTo>
                    <a:pt x="0" y="151891"/>
                  </a:lnTo>
                  <a:close/>
                </a:path>
              </a:pathLst>
            </a:custGeom>
            <a:grpFill/>
            <a:ln w="38100">
              <a:solidFill>
                <a:srgbClr val="6A8F31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B11FDAE-AA20-0DB9-452E-A3BEC7470661}"/>
              </a:ext>
            </a:extLst>
          </p:cNvPr>
          <p:cNvSpPr txBox="1"/>
          <p:nvPr/>
        </p:nvSpPr>
        <p:spPr>
          <a:xfrm>
            <a:off x="805080" y="7973347"/>
            <a:ext cx="987510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676910" algn="l"/>
              </a:tabLst>
              <a:defRPr/>
            </a:pPr>
            <a:r>
              <a:rPr kumimoji="0" lang="en-US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7</a:t>
            </a:r>
            <a:r>
              <a:rPr kumimoji="0" lang="ru-RU" sz="2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cs typeface="Calibri"/>
              </a:rPr>
              <a:t>.    </a:t>
            </a:r>
            <a:r>
              <a:rPr lang="ru-RU" sz="2400" kern="0" spc="-10" dirty="0">
                <a:solidFill>
                  <a:srgbClr val="C00000"/>
                </a:solidFill>
                <a:cs typeface="Calibri"/>
              </a:rPr>
              <a:t>Выполнение</a:t>
            </a:r>
            <a:r>
              <a:rPr lang="ru-RU" sz="2400" kern="0" spc="-10" dirty="0">
                <a:cs typeface="Calibri"/>
              </a:rPr>
              <a:t> комплекса работ по замене лифтов, оформление, ввод лифтов в эксплуатацию</a:t>
            </a:r>
            <a:endParaRPr kumimoji="0" lang="ru-RU" sz="2400" i="0" u="none" strike="noStrike" kern="0" cap="none" spc="-1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3B4FCC-E67F-E0C8-0D3B-809D8BC7E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5" y="360264"/>
            <a:ext cx="822408" cy="7156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7456D3-CC1E-7D6E-8B06-D0E7BF8361FB}"/>
              </a:ext>
            </a:extLst>
          </p:cNvPr>
          <p:cNvSpPr txBox="1"/>
          <p:nvPr/>
        </p:nvSpPr>
        <p:spPr>
          <a:xfrm>
            <a:off x="1078541" y="490578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</p:spTree>
    <p:extLst>
      <p:ext uri="{BB962C8B-B14F-4D97-AF65-F5344CB8AC3E}">
        <p14:creationId xmlns:p14="http://schemas.microsoft.com/office/powerpoint/2010/main" val="58502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001504-0139-4954-ECED-79059399CBA3}"/>
              </a:ext>
            </a:extLst>
          </p:cNvPr>
          <p:cNvSpPr/>
          <p:nvPr/>
        </p:nvSpPr>
        <p:spPr>
          <a:xfrm>
            <a:off x="9450204" y="242520"/>
            <a:ext cx="2427416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34" y="242520"/>
            <a:ext cx="928870" cy="9367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4380" y="474353"/>
            <a:ext cx="10572751" cy="15043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n-lt"/>
              </a:rPr>
              <a:t>ЗАЯВКА - АНКЕТА</a:t>
            </a:r>
            <a:br>
              <a:rPr lang="ru-RU" sz="2800" b="1" dirty="0">
                <a:solidFill>
                  <a:schemeClr val="tx1"/>
                </a:solidFill>
                <a:latin typeface="+mn-lt"/>
              </a:rPr>
            </a:br>
            <a:r>
              <a:rPr lang="ru-RU" sz="2800" b="1" dirty="0">
                <a:solidFill>
                  <a:schemeClr val="tx1"/>
                </a:solidFill>
                <a:latin typeface="+mn-lt"/>
              </a:rPr>
              <a:t>ДЛЯ УЧАСТИЯ В ПРОЕКТЕ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B63E7-BA95-DC42-A917-0B2E420591B0}"/>
              </a:ext>
            </a:extLst>
          </p:cNvPr>
          <p:cNvSpPr txBox="1"/>
          <p:nvPr/>
        </p:nvSpPr>
        <p:spPr>
          <a:xfrm>
            <a:off x="1348142" y="296474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F073A-E3FB-50F2-FABF-FD7393CCD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8" y="242520"/>
            <a:ext cx="771514" cy="671317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09D06D3-5DD0-7922-183E-05E15F42E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55773"/>
              </p:ext>
            </p:extLst>
          </p:nvPr>
        </p:nvGraphicFramePr>
        <p:xfrm>
          <a:off x="962385" y="3546932"/>
          <a:ext cx="9661117" cy="5109201"/>
        </p:xfrm>
        <a:graphic>
          <a:graphicData uri="http://schemas.openxmlformats.org/drawingml/2006/table">
            <a:tbl>
              <a:tblPr/>
              <a:tblGrid>
                <a:gridCol w="634349">
                  <a:extLst>
                    <a:ext uri="{9D8B030D-6E8A-4147-A177-3AD203B41FA5}">
                      <a16:colId xmlns:a16="http://schemas.microsoft.com/office/drawing/2014/main" val="1101460462"/>
                    </a:ext>
                  </a:extLst>
                </a:gridCol>
                <a:gridCol w="3678491">
                  <a:extLst>
                    <a:ext uri="{9D8B030D-6E8A-4147-A177-3AD203B41FA5}">
                      <a16:colId xmlns:a16="http://schemas.microsoft.com/office/drawing/2014/main" val="3069074255"/>
                    </a:ext>
                  </a:extLst>
                </a:gridCol>
                <a:gridCol w="3622919">
                  <a:extLst>
                    <a:ext uri="{9D8B030D-6E8A-4147-A177-3AD203B41FA5}">
                      <a16:colId xmlns:a16="http://schemas.microsoft.com/office/drawing/2014/main" val="2018808968"/>
                    </a:ext>
                  </a:extLst>
                </a:gridCol>
                <a:gridCol w="1725358">
                  <a:extLst>
                    <a:ext uri="{9D8B030D-6E8A-4147-A177-3AD203B41FA5}">
                      <a16:colId xmlns:a16="http://schemas.microsoft.com/office/drawing/2014/main" val="2115140718"/>
                    </a:ext>
                  </a:extLst>
                </a:gridCol>
              </a:tblGrid>
              <a:tr h="625204">
                <a:tc>
                  <a:txBody>
                    <a:bodyPr/>
                    <a:lstStyle/>
                    <a:p>
                      <a:pPr marL="190500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endParaRPr lang="ru-RU" sz="1600" b="1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endParaRPr lang="ru-RU" sz="1600" b="1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endParaRPr lang="ru-RU" sz="1600" b="1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47656"/>
                  </a:ext>
                </a:extLst>
              </a:tr>
              <a:tr h="341576"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-406400" algn="l">
                        <a:lnSpc>
                          <a:spcPts val="137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управления (ТСЖ, ЖСК, УО)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5393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специального счета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28297"/>
                  </a:ext>
                </a:extLst>
              </a:tr>
              <a:tr h="468953"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endParaRPr lang="ru-RU" sz="1600" b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подъездов МКД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25170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111151"/>
                  </a:ext>
                </a:extLst>
              </a:tr>
              <a:tr h="418426"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endParaRPr lang="ru-RU" sz="1600" b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Этажность лифтов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46304"/>
                  </a:ext>
                </a:extLst>
              </a:tr>
              <a:tr h="418426"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endParaRPr lang="ru-RU" sz="1600" b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лифтов в подъезде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07621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Грузоподъемность, кг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25983"/>
                  </a:ext>
                </a:extLst>
              </a:tr>
              <a:tr h="418426"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endParaRPr lang="ru-RU" sz="1600" b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3185" indent="-406400" algn="l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установки лифтов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4711"/>
                  </a:ext>
                </a:extLst>
              </a:tr>
              <a:tr h="479418"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-406400" algn="l">
                        <a:lnSpc>
                          <a:spcPts val="137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ежемесячных взносов на специальный счет (руб.)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60303"/>
                  </a:ext>
                </a:extLst>
              </a:tr>
              <a:tr h="914560">
                <a:tc>
                  <a:txBody>
                    <a:bodyPr/>
                    <a:lstStyle/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endParaRPr lang="ru-RU" sz="1600" b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06400" algn="ctr">
                        <a:lnSpc>
                          <a:spcPts val="1100"/>
                        </a:lnSpc>
                        <a:spcBef>
                          <a:spcPts val="1200"/>
                        </a:spcBef>
                      </a:pPr>
                      <a:r>
                        <a:rPr lang="ru-RU" sz="1600" b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-406400" algn="l">
                        <a:lnSpc>
                          <a:spcPts val="134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3185" indent="-406400" algn="l">
                        <a:lnSpc>
                          <a:spcPts val="134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средств на специальном счете на дату заполнения (руб.)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83185" indent="-406400" algn="l">
                        <a:lnSpc>
                          <a:spcPts val="134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78786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A2E4469-93FA-B665-3E65-98BB15D44E46}"/>
              </a:ext>
            </a:extLst>
          </p:cNvPr>
          <p:cNvGraphicFramePr>
            <a:graphicFrameLocks noGrp="1"/>
          </p:cNvGraphicFramePr>
          <p:nvPr/>
        </p:nvGraphicFramePr>
        <p:xfrm>
          <a:off x="2411571" y="5455444"/>
          <a:ext cx="5265420" cy="25400"/>
        </p:xfrm>
        <a:graphic>
          <a:graphicData uri="http://schemas.openxmlformats.org/drawingml/2006/table">
            <a:tbl>
              <a:tblPr/>
              <a:tblGrid>
                <a:gridCol w="5265420">
                  <a:extLst>
                    <a:ext uri="{9D8B030D-6E8A-4147-A177-3AD203B41FA5}">
                      <a16:colId xmlns:a16="http://schemas.microsoft.com/office/drawing/2014/main" val="38434932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77609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2718F17A-D4D7-4710-1B2E-FFEE2B5BF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64" y="1363516"/>
            <a:ext cx="4716356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6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ЗАПОЛНЕННУЮ АНКЕТУ НАПРАВИТЬ НА ЭЛЕКТРОННЫЙ АДРЕС: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ZAMENA@RLOLIFT.RU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Информация о проекте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https://zamena.rlolift.ru/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Телефоны для справок: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 (800) 500 06 84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 (495) 685 92 93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B68F6-8142-71F0-A734-3AFAF5CC44B1}"/>
              </a:ext>
            </a:extLst>
          </p:cNvPr>
          <p:cNvSpPr txBox="1"/>
          <p:nvPr/>
        </p:nvSpPr>
        <p:spPr>
          <a:xfrm>
            <a:off x="1178170" y="1664656"/>
            <a:ext cx="94453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Наименование: ________________________________	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Город/Адрес МКД:______________________________	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ФИО председателя (руководителя):______________	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Контактные данные:____________________________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65825" algn="l"/>
              </a:tabLst>
            </a:pPr>
            <a:r>
              <a:rPr lang="ru-RU" dirty="0"/>
              <a:t>Тел. </a:t>
            </a:r>
            <a:r>
              <a:rPr lang="en-US" dirty="0"/>
              <a:t>E-mail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9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302AC7-AB6E-F561-B094-BFA79815A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478"/>
            <a:ext cx="12192000" cy="68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0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625" y="2623021"/>
            <a:ext cx="101461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1. СКАЧАТЬ</a:t>
            </a:r>
            <a:r>
              <a:rPr lang="en-US" sz="2400" dirty="0"/>
              <a:t> </a:t>
            </a:r>
            <a:r>
              <a:rPr lang="ru-RU" sz="2400" dirty="0"/>
              <a:t>ЗАЯВКУ-АНКЕТУ                   </a:t>
            </a:r>
            <a:r>
              <a:rPr lang="en-US" sz="2400" dirty="0"/>
              <a:t>        </a:t>
            </a:r>
            <a:r>
              <a:rPr lang="en-US" sz="3200" b="1" dirty="0"/>
              <a:t>WWW.RLOLIFT.RU</a:t>
            </a:r>
            <a:r>
              <a:rPr lang="ru-RU" b="1" dirty="0"/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6710" y="1070785"/>
            <a:ext cx="10572751" cy="15043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ПОРЯДОК ПЕРВОНАЧАЛЬНЫХ ДЕЙСТВИЙ </a:t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</a:rPr>
              <a:t>ДЛЯ ВЛАДЕЛЬЦЕВ СПЕЦИАЛЬНЫХ СЧЕТОВ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372393" y="2828358"/>
            <a:ext cx="134982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09624" y="4110335"/>
            <a:ext cx="46682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2. ЗАПОЛНИТЬ ЗАЯВКУ-АНКЕТУ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9624" y="5511292"/>
            <a:ext cx="104753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3. НАПРАВИТЬ</a:t>
            </a:r>
            <a:r>
              <a:rPr lang="en-US" sz="2400" dirty="0"/>
              <a:t> </a:t>
            </a:r>
            <a:r>
              <a:rPr lang="ru-RU" sz="2400" dirty="0"/>
              <a:t>ЗАЯВКУ-АНКЕТУ                   </a:t>
            </a:r>
            <a:r>
              <a:rPr lang="en-US" sz="3200" b="1" dirty="0"/>
              <a:t>ZAMENA@RLOLIFT.RU</a:t>
            </a:r>
            <a:r>
              <a:rPr lang="ru-RU" b="1" dirty="0"/>
              <a:t>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508172" y="5689379"/>
            <a:ext cx="134982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54725" y="7083206"/>
            <a:ext cx="349967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Телефон для справок: </a:t>
            </a:r>
          </a:p>
          <a:p>
            <a:r>
              <a:rPr lang="ru-RU" sz="2400" dirty="0"/>
              <a:t>8 (495) 685-92-93</a:t>
            </a:r>
          </a:p>
          <a:p>
            <a:r>
              <a:rPr lang="ru-RU" sz="2400" b="1" dirty="0"/>
              <a:t>8(800) 500 06 84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C99986-AD3E-9BAD-66A2-20AAEF789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1" y="6643261"/>
            <a:ext cx="1541788" cy="13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DA2A8F-AE12-4881-9AFD-7434EFF2DCCF}"/>
              </a:ext>
            </a:extLst>
          </p:cNvPr>
          <p:cNvSpPr/>
          <p:nvPr/>
        </p:nvSpPr>
        <p:spPr>
          <a:xfrm>
            <a:off x="2269431" y="512079"/>
            <a:ext cx="732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9F6F41-9155-483D-94F8-FBBF52003B88}"/>
              </a:ext>
            </a:extLst>
          </p:cNvPr>
          <p:cNvSpPr/>
          <p:nvPr/>
        </p:nvSpPr>
        <p:spPr>
          <a:xfrm>
            <a:off x="39803" y="663540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Председатель</a:t>
            </a:r>
          </a:p>
          <a:p>
            <a:pPr algn="ctr"/>
            <a:r>
              <a:rPr lang="ru-RU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 Общественного совета </a:t>
            </a:r>
          </a:p>
          <a:p>
            <a:pPr algn="ctr"/>
            <a:r>
              <a:rPr lang="ru-RU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при Минстрое России – </a:t>
            </a:r>
          </a:p>
          <a:p>
            <a:pPr algn="ctr"/>
            <a:r>
              <a:rPr lang="ru-RU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Степашин Сергей Вадимович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434" y="3574692"/>
            <a:ext cx="4211215" cy="280309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9F6F41-9155-483D-94F8-FBBF52003B88}"/>
              </a:ext>
            </a:extLst>
          </p:cNvPr>
          <p:cNvSpPr/>
          <p:nvPr/>
        </p:nvSpPr>
        <p:spPr>
          <a:xfrm>
            <a:off x="5877040" y="663540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Заместитель Министра строительства и </a:t>
            </a:r>
          </a:p>
          <a:p>
            <a:pPr algn="ctr"/>
            <a:r>
              <a:rPr lang="ru-RU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жилищно-коммунального хозяйства </a:t>
            </a:r>
          </a:p>
          <a:p>
            <a:pPr algn="ctr"/>
            <a:r>
              <a:rPr lang="ru-RU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Российской Федерации – </a:t>
            </a:r>
          </a:p>
          <a:p>
            <a:pPr algn="ctr"/>
            <a:r>
              <a:rPr lang="ru-RU" sz="1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Ересько</a:t>
            </a:r>
            <a:r>
              <a:rPr lang="ru-RU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 Алексей Васильевич</a:t>
            </a:r>
          </a:p>
          <a:p>
            <a:pPr algn="ctr"/>
            <a:endParaRPr lang="ru-RU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15535" y="2269203"/>
            <a:ext cx="4487126" cy="124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67" b="1" dirty="0">
                <a:latin typeface="Trebuchet MS" panose="020B0603020202020204" pitchFamily="34" charset="0"/>
                <a:cs typeface="Arial" panose="020B0604020202020204" pitchFamily="34" charset="0"/>
              </a:rPr>
              <a:t>Общественный совет </a:t>
            </a:r>
          </a:p>
          <a:p>
            <a:pPr algn="ctr"/>
            <a:r>
              <a:rPr lang="ru-RU" sz="1867" b="1" dirty="0">
                <a:latin typeface="Trebuchet MS" panose="020B0603020202020204" pitchFamily="34" charset="0"/>
                <a:cs typeface="Arial" panose="020B0604020202020204" pitchFamily="34" charset="0"/>
              </a:rPr>
              <a:t>при Министерстве строительства и </a:t>
            </a:r>
          </a:p>
          <a:p>
            <a:pPr algn="ctr"/>
            <a:r>
              <a:rPr lang="ru-RU" sz="1867" b="1" dirty="0">
                <a:latin typeface="Trebuchet MS" panose="020B0603020202020204" pitchFamily="34" charset="0"/>
                <a:cs typeface="Arial" panose="020B0604020202020204" pitchFamily="34" charset="0"/>
              </a:rPr>
              <a:t>жилищно-коммунального хозяйства </a:t>
            </a:r>
          </a:p>
          <a:p>
            <a:pPr algn="ctr"/>
            <a:r>
              <a:rPr lang="ru-RU" sz="1867" b="1" dirty="0">
                <a:latin typeface="Trebuchet MS" panose="020B0603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7157" y="2269203"/>
            <a:ext cx="4487126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67" b="1" dirty="0">
                <a:latin typeface="Trebuchet MS" panose="020B0603020202020204" pitchFamily="34" charset="0"/>
                <a:cs typeface="Arial" panose="020B0604020202020204" pitchFamily="34" charset="0"/>
              </a:rPr>
              <a:t>Министерство строительства и </a:t>
            </a:r>
          </a:p>
          <a:p>
            <a:pPr algn="ctr"/>
            <a:r>
              <a:rPr lang="ru-RU" sz="1867" b="1" dirty="0">
                <a:latin typeface="Trebuchet MS" panose="020B0603020202020204" pitchFamily="34" charset="0"/>
                <a:cs typeface="Arial" panose="020B0604020202020204" pitchFamily="34" charset="0"/>
              </a:rPr>
              <a:t>жилищно-коммунального хозяйства </a:t>
            </a:r>
          </a:p>
          <a:p>
            <a:pPr algn="ctr"/>
            <a:r>
              <a:rPr lang="ru-RU" sz="1867" b="1" dirty="0">
                <a:latin typeface="Trebuchet MS" panose="020B0603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" y="3618467"/>
            <a:ext cx="4486997" cy="280437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7DF4F3-9D47-3BF7-AB3B-6418A6975909}"/>
              </a:ext>
            </a:extLst>
          </p:cNvPr>
          <p:cNvSpPr txBox="1"/>
          <p:nvPr/>
        </p:nvSpPr>
        <p:spPr>
          <a:xfrm>
            <a:off x="2951687" y="408594"/>
            <a:ext cx="61164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A8F31"/>
                </a:solidFill>
                <a:latin typeface="+mj-lt"/>
                <a:cs typeface="Times New Roman" panose="02020603050405020304" pitchFamily="18" charset="0"/>
              </a:rPr>
              <a:t>КУРАТОРЫ ФЕДЕРАЛЬНОГО ПРОЕКТА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УСКОРЕННОЙ ЗАМЕНЫ ЛИФТОВ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 МНОГОКВАРТИРНЫХ ДОМАХ,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ФОРМИРУЮЩИХ ВЗНОСЫ НА КАПИТАЛЬНЫЙ РЕМОНТ НА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СПЕЦИАЛЬНЫХ СЧЕТАХ</a:t>
            </a:r>
          </a:p>
        </p:txBody>
      </p:sp>
      <p:pic>
        <p:nvPicPr>
          <p:cNvPr id="11" name="Рисунок 10" descr="Изображение выглядит как текст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65" y="2269203"/>
            <a:ext cx="928870" cy="93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36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9F6F41-9155-483D-94F8-FBBF52003B88}"/>
              </a:ext>
            </a:extLst>
          </p:cNvPr>
          <p:cNvSpPr/>
          <p:nvPr/>
        </p:nvSpPr>
        <p:spPr>
          <a:xfrm>
            <a:off x="270998" y="3123633"/>
            <a:ext cx="47757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rebuchet MS" panose="020B0603020202020204" pitchFamily="34" charset="0"/>
                <a:cs typeface="Arial" panose="020B0604020202020204" pitchFamily="34" charset="0"/>
              </a:rPr>
              <a:t>Комиссия по вопросам лифтового хозяйства </a:t>
            </a:r>
          </a:p>
          <a:p>
            <a:pPr algn="ctr"/>
            <a:r>
              <a:rPr lang="ru-RU" sz="1400" b="1" dirty="0">
                <a:latin typeface="Trebuchet MS" panose="020B0603020202020204" pitchFamily="34" charset="0"/>
                <a:cs typeface="Arial" panose="020B0604020202020204" pitchFamily="34" charset="0"/>
              </a:rPr>
              <a:t>Общественного совета при Минстрое России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Образована в 2014 году</a:t>
            </a:r>
          </a:p>
          <a:p>
            <a:pPr algn="ctr"/>
            <a:endParaRPr lang="ru-RU" sz="16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25527" y="7202047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При поддержке: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73" y="1953765"/>
            <a:ext cx="1016453" cy="884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219" y="7460700"/>
            <a:ext cx="812785" cy="8127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00" y="7571379"/>
            <a:ext cx="1755265" cy="702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54409-E1C7-DDD8-BD49-B5D76317EFBA}"/>
              </a:ext>
            </a:extLst>
          </p:cNvPr>
          <p:cNvSpPr txBox="1"/>
          <p:nvPr/>
        </p:nvSpPr>
        <p:spPr>
          <a:xfrm>
            <a:off x="3281364" y="188197"/>
            <a:ext cx="61164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A8F31"/>
                </a:solidFill>
                <a:latin typeface="+mj-lt"/>
                <a:cs typeface="Times New Roman" panose="02020603050405020304" pitchFamily="18" charset="0"/>
              </a:rPr>
              <a:t>ОРГАНИЗАТОРЫ ПРОЕКТА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УСКОРЕННОЙ ЗАМЕНЫ ЛИФТОВ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 МНОГОКВАРТИРНЫХ ДОМАХ,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ФОРМИРУЮЩИХ ВЗНОСЫ НА КАПИТАЛЬНЫЙ РЕМОНТ НА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СПЕЦИАЛЬНЫХ СЧЕТАХ</a:t>
            </a:r>
          </a:p>
        </p:txBody>
      </p:sp>
      <p:pic>
        <p:nvPicPr>
          <p:cNvPr id="14" name="Рисунок 13" descr="Изображение выглядит как текст&#10;&#10;Автоматически созданное описани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00" y="1953765"/>
            <a:ext cx="960393" cy="1062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F2306-734A-6453-4F39-A88F8588E48E}"/>
              </a:ext>
            </a:extLst>
          </p:cNvPr>
          <p:cNvSpPr txBox="1"/>
          <p:nvPr/>
        </p:nvSpPr>
        <p:spPr>
          <a:xfrm>
            <a:off x="7568346" y="2892184"/>
            <a:ext cx="4889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Ассоциация</a:t>
            </a:r>
          </a:p>
          <a:p>
            <a:pPr algn="ctr"/>
            <a:r>
              <a:rPr lang="ru-RU" sz="1400" b="1" dirty="0"/>
              <a:t> «РОССИЙСКОЕ </a:t>
            </a:r>
          </a:p>
          <a:p>
            <a:pPr algn="ctr"/>
            <a:r>
              <a:rPr lang="ru-RU" sz="1400" b="1" dirty="0"/>
              <a:t>ЛИФТОВОЕ ОБЪЕДИНЕНИЕ»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Основана в 2007 году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AAC579-5E20-BD93-5308-4CBA97A1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81" y="3855051"/>
            <a:ext cx="2904430" cy="21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7940A2-6D4D-33C5-589C-CB7AB4757737}"/>
              </a:ext>
            </a:extLst>
          </p:cNvPr>
          <p:cNvSpPr txBox="1"/>
          <p:nvPr/>
        </p:nvSpPr>
        <p:spPr>
          <a:xfrm>
            <a:off x="2658898" y="8273485"/>
            <a:ext cx="410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Ассоциации региональных операторов капитального ремонта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D600D-26E4-A256-848A-4DAFF4CAE350}"/>
              </a:ext>
            </a:extLst>
          </p:cNvPr>
          <p:cNvSpPr txBox="1"/>
          <p:nvPr/>
        </p:nvSpPr>
        <p:spPr>
          <a:xfrm>
            <a:off x="6339586" y="8381206"/>
            <a:ext cx="4109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Национальный Лифтовый Союз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A338C60-8F1E-CC75-BAAF-338345A4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55" y="3832179"/>
            <a:ext cx="2940426" cy="220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F4585E-8D89-891E-678B-586C388FA8D9}"/>
              </a:ext>
            </a:extLst>
          </p:cNvPr>
          <p:cNvSpPr txBox="1"/>
          <p:nvPr/>
        </p:nvSpPr>
        <p:spPr>
          <a:xfrm>
            <a:off x="5645628" y="3250859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ПРАВИТЕЛЬСТВО </a:t>
            </a:r>
          </a:p>
          <a:p>
            <a:pPr algn="ctr"/>
            <a:r>
              <a:rPr lang="ru-RU" sz="1400" b="1" dirty="0"/>
              <a:t>Смоленской области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FED28A-5B3B-60D0-77D3-E3EA2E4DFC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5372" y="1751915"/>
            <a:ext cx="1295852" cy="16198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4AD034-8542-A89B-ADAF-5E0349769F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5337" y="3807644"/>
            <a:ext cx="4109240" cy="21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4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995362" y="0"/>
            <a:ext cx="8278812" cy="133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68711" y="1022726"/>
          <a:ext cx="11474244" cy="766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5186" y="191729"/>
            <a:ext cx="10840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368709" y="191729"/>
            <a:ext cx="11474245" cy="84950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ЛИФТЫ,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отработавшие назначенный срок службы (25 лет),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должны быть приведены в соответствие с требованиями Технического регламента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2000" kern="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endParaRPr lang="ru-RU" sz="2000" kern="5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более </a:t>
            </a:r>
            <a:r>
              <a:rPr lang="ru-RU" sz="4000" b="1" dirty="0">
                <a:solidFill>
                  <a:srgbClr val="C00000"/>
                </a:solidFill>
              </a:rPr>
              <a:t>32 тыс. </a:t>
            </a:r>
            <a:r>
              <a:rPr lang="ru-RU" sz="3200" b="1" dirty="0">
                <a:solidFill>
                  <a:srgbClr val="C00000"/>
                </a:solidFill>
              </a:rPr>
              <a:t>лифтов </a:t>
            </a:r>
            <a:r>
              <a:rPr lang="en-US" sz="3200" b="1" dirty="0">
                <a:solidFill>
                  <a:schemeClr val="tx1"/>
                </a:solidFill>
              </a:rPr>
              <a:t>(41 </a:t>
            </a:r>
            <a:r>
              <a:rPr lang="ru-RU" sz="3200" b="1" dirty="0">
                <a:solidFill>
                  <a:schemeClr val="tx1"/>
                </a:solidFill>
              </a:rPr>
              <a:t>тыс. лифтов к 2025г.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отработали назначенный срок службы в многоквартирных домах, собственники которых выбрали для формирования взносов на капитальный ремонт </a:t>
            </a:r>
          </a:p>
          <a:p>
            <a:pPr algn="ctr"/>
            <a:r>
              <a:rPr lang="ru-RU" sz="3200" b="1" u="sng" dirty="0">
                <a:solidFill>
                  <a:srgbClr val="C00000"/>
                </a:solidFill>
              </a:rPr>
              <a:t>специальный счет 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0531020-9436-56D2-517C-83F27D70122A}"/>
              </a:ext>
            </a:extLst>
          </p:cNvPr>
          <p:cNvSpPr/>
          <p:nvPr/>
        </p:nvSpPr>
        <p:spPr>
          <a:xfrm>
            <a:off x="995361" y="2690191"/>
            <a:ext cx="10249098" cy="18818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kern="50" dirty="0">
                <a:solidFill>
                  <a:srgbClr val="000000"/>
                </a:solidFill>
                <a:highlight>
                  <a:srgbClr val="FFFF00"/>
                </a:highlight>
                <a:ea typeface="Droid Sans Fallback"/>
                <a:cs typeface="Times New Roman" panose="02020603050405020304" pitchFamily="18" charset="0"/>
              </a:rPr>
              <a:t>В случае невозможности заменить старый лифт </a:t>
            </a:r>
          </a:p>
          <a:p>
            <a:pPr algn="ctr"/>
            <a:r>
              <a:rPr lang="ru-RU" sz="3200" kern="50" dirty="0">
                <a:solidFill>
                  <a:srgbClr val="000000"/>
                </a:solidFill>
                <a:highlight>
                  <a:srgbClr val="FFFF00"/>
                </a:highlight>
                <a:ea typeface="Droid Sans Fallback"/>
                <a:cs typeface="Times New Roman" panose="02020603050405020304" pitchFamily="18" charset="0"/>
              </a:rPr>
              <a:t>Владелец лифта будет обязан вывести его из эксплуатации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4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C467EB4-06D8-4EDA-96B7-FDD842AC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77" y="2356264"/>
            <a:ext cx="11044045" cy="691842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b="1" u="sng" dirty="0">
                <a:solidFill>
                  <a:srgbClr val="C00000"/>
                </a:solidFill>
              </a:rPr>
              <a:t>ВАЖНО!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* АВАНС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30%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ПОСЛЕ ЗАМЕНЫ ЛИФТОВ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20%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РАССРОЧКА ДО 60 МЕС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50%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ЕЖЕМЕСЯЧНО РАВНОМЕРНЫМИ ПЛАТЕЖАМИ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* ПОЛНЫЙ КОМПЛЕКС РАБОТ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«ПОД КЛЮЧ»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(проектирование, поставка лифтового оборудования, демонтаж/монтаж, пусконаладочные работы,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ввод лифта в эксплуатацию)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* ПРИОРИТЕТ УЧЕТА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ВСЕХ ТРЕБОВАНИЙ ЖИТЕЛЕЙ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 МНОГОКВАРТИРНОГО ДОМА </a:t>
            </a:r>
          </a:p>
          <a:p>
            <a:pPr marL="0" indent="0" algn="ctr">
              <a:buNone/>
            </a:pPr>
            <a:endParaRPr lang="ru-RU" sz="40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55A6CE-C0ED-49E8-3C2F-61032B93E28A}"/>
              </a:ext>
            </a:extLst>
          </p:cNvPr>
          <p:cNvSpPr/>
          <p:nvPr/>
        </p:nvSpPr>
        <p:spPr>
          <a:xfrm>
            <a:off x="9590413" y="305988"/>
            <a:ext cx="2427416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8E9F99-BF42-AB48-8BF0-110A6C75E78F}"/>
              </a:ext>
            </a:extLst>
          </p:cNvPr>
          <p:cNvSpPr txBox="1"/>
          <p:nvPr/>
        </p:nvSpPr>
        <p:spPr>
          <a:xfrm>
            <a:off x="2827812" y="211845"/>
            <a:ext cx="61164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A8F31"/>
                </a:solidFill>
                <a:latin typeface="+mj-lt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УСКОРЕННОЙ ЗАМЕНЫ ЛИФТОВ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 МНОГОКВАРТИРНЫХ ДОМАХ,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ФОРМИРУЮЩИХ ВЗНОСЫ НА КАПИТАЛЬНЫЙ РЕМОНТ НА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СПЕЦИАЛЬНЫХ СЧЕТАХ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43" y="305988"/>
            <a:ext cx="928870" cy="9367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5B753-3A0F-CB90-6F13-ECB03C572B9C}"/>
              </a:ext>
            </a:extLst>
          </p:cNvPr>
          <p:cNvSpPr txBox="1"/>
          <p:nvPr/>
        </p:nvSpPr>
        <p:spPr>
          <a:xfrm>
            <a:off x="1207933" y="531562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CB0F84-63F0-2260-ADB0-C5687E616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6" y="389285"/>
            <a:ext cx="857597" cy="7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0654975" y="1186321"/>
            <a:ext cx="1537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КОМИССИЯ ПО ВОПРОСАМ </a:t>
            </a:r>
          </a:p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ЛИФТОВОГО ХОЗЯЙСТВА</a:t>
            </a:r>
          </a:p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ОБЩЕСТВЕННОГО СОВЕТА </a:t>
            </a:r>
          </a:p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ПРИ МИНСТРОЕ РОССИИ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40A20-C827-AEE0-724B-D26FC39E0AC8}"/>
              </a:ext>
            </a:extLst>
          </p:cNvPr>
          <p:cNvSpPr txBox="1"/>
          <p:nvPr/>
        </p:nvSpPr>
        <p:spPr>
          <a:xfrm>
            <a:off x="4474030" y="3649424"/>
            <a:ext cx="7037426" cy="1338828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 defTabSz="342900"/>
            <a:r>
              <a:rPr lang="ru-RU" sz="2700" b="1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НЕДОСТАТОЧНОСТЬ СРЕДСТВ </a:t>
            </a:r>
          </a:p>
          <a:p>
            <a:pPr defTabSz="342900"/>
            <a:r>
              <a:rPr lang="ru-RU" sz="2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финансирования работ по замене полного комплекса лифтов в доме</a:t>
            </a:r>
            <a:endParaRPr lang="ru-RU" sz="27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1828" y="3139108"/>
            <a:ext cx="3231573" cy="5847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ru-RU" sz="3200" b="1" dirty="0">
                <a:solidFill>
                  <a:srgbClr val="C00000"/>
                </a:solidFill>
                <a:latin typeface="Calibri" panose="020F0502020204030204"/>
              </a:rPr>
              <a:t>ПРОБЛЕМА!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A0150-55C3-FFA8-4B68-DAEB9675DAC8}"/>
              </a:ext>
            </a:extLst>
          </p:cNvPr>
          <p:cNvSpPr txBox="1"/>
          <p:nvPr/>
        </p:nvSpPr>
        <p:spPr>
          <a:xfrm>
            <a:off x="443108" y="1599679"/>
            <a:ext cx="11467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/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ПРОЕКТ УСКОРЕННОЙ ЗАМЕНЫ ЛИФТОВ </a:t>
            </a:r>
          </a:p>
          <a:p>
            <a:pPr algn="ctr" defTabSz="342900"/>
            <a:r>
              <a:rPr lang="ru-RU" b="1" dirty="0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МНОГОКВАРТИРНЫХ ДОМАХ,</a:t>
            </a:r>
          </a:p>
          <a:p>
            <a:pPr algn="ctr" defTabSz="342900"/>
            <a:r>
              <a:rPr lang="ru-RU" b="1" dirty="0">
                <a:solidFill>
                  <a:srgbClr val="44546A">
                    <a:lumMod val="50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ФОРМИРУЮЩИХ ВЗНОСЫ НА КАПИТАЛЬНЫЙ РЕМОНТ НА </a:t>
            </a:r>
          </a:p>
          <a:p>
            <a:pPr algn="ctr" defTabSz="342900"/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СПЕЦИАЛЬНЫХ СЧЕТАХ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75" y="1237495"/>
            <a:ext cx="568201" cy="520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F23C6-961B-9A4D-6DF1-42FA7221CF31}"/>
              </a:ext>
            </a:extLst>
          </p:cNvPr>
          <p:cNvSpPr txBox="1"/>
          <p:nvPr/>
        </p:nvSpPr>
        <p:spPr>
          <a:xfrm>
            <a:off x="2494722" y="6777245"/>
            <a:ext cx="8935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3300" b="1" dirty="0">
                <a:solidFill>
                  <a:srgbClr val="FF0000"/>
                </a:solidFill>
                <a:latin typeface="Calibri" panose="020F0502020204030204"/>
              </a:rPr>
              <a:t>НЕДОСТАТОЧНЫЙ  РАЗМЕР ПЛАТЕЖЕЙ </a:t>
            </a:r>
          </a:p>
          <a:p>
            <a:pPr defTabSz="342900"/>
            <a:r>
              <a:rPr lang="ru-RU" sz="3300" b="1" dirty="0">
                <a:solidFill>
                  <a:srgbClr val="FF0000"/>
                </a:solidFill>
                <a:latin typeface="Calibri" panose="020F0502020204030204"/>
              </a:rPr>
              <a:t>НА КАПИТАЛЬНЫЙ РЕМОНТ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1AC631-AC61-A5AF-8EE2-866D3CAC0368}"/>
              </a:ext>
            </a:extLst>
          </p:cNvPr>
          <p:cNvSpPr txBox="1"/>
          <p:nvPr/>
        </p:nvSpPr>
        <p:spPr>
          <a:xfrm>
            <a:off x="1717813" y="5128388"/>
            <a:ext cx="847828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4050" b="1" dirty="0">
                <a:solidFill>
                  <a:srgbClr val="FF0000"/>
                </a:solidFill>
                <a:latin typeface="Calibri" panose="020F0502020204030204"/>
              </a:rPr>
              <a:t>УДОРОЖАНИЕ ЛИФТОВ </a:t>
            </a:r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– 2024год  </a:t>
            </a:r>
            <a:r>
              <a:rPr lang="ru-RU" sz="4050" b="1" dirty="0">
                <a:solidFill>
                  <a:srgbClr val="FF0000"/>
                </a:solidFill>
                <a:latin typeface="Calibri" panose="020F0502020204030204"/>
              </a:rPr>
              <a:t>+20%</a:t>
            </a:r>
          </a:p>
          <a:p>
            <a:pPr defTabSz="342900"/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Декабрь 2024 года  </a:t>
            </a:r>
            <a:r>
              <a:rPr lang="ru-RU" sz="4050" b="1" dirty="0">
                <a:solidFill>
                  <a:srgbClr val="FF0000"/>
                </a:solidFill>
                <a:latin typeface="Calibri" panose="020F0502020204030204"/>
              </a:rPr>
              <a:t>+15 %</a:t>
            </a:r>
          </a:p>
        </p:txBody>
      </p:sp>
      <p:pic>
        <p:nvPicPr>
          <p:cNvPr id="14" name="Рисунок 13" descr="Значок &quot;Создать&quot; со сплошной заливкой">
            <a:extLst>
              <a:ext uri="{FF2B5EF4-FFF2-40B4-BE49-F238E27FC236}">
                <a16:creationId xmlns:a16="http://schemas.microsoft.com/office/drawing/2014/main" id="{9797BC8C-87A2-0A1D-EB43-D2852CD80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108" y="5072532"/>
            <a:ext cx="1371600" cy="1371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DECE78-C314-9184-2C3C-D88221B94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0" y="6591830"/>
            <a:ext cx="1272363" cy="12723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819892" y="1449346"/>
            <a:ext cx="174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Ассоциация «РОССИЙСКОЕ </a:t>
            </a:r>
          </a:p>
          <a:p>
            <a:pPr defTabSz="3429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ЛИФТОВОЕ ОБЪЕДИНЕНИЕ»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6" y="1336068"/>
            <a:ext cx="616806" cy="5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C467EB4-06D8-4EDA-96B7-FDD842AC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82" y="3284347"/>
            <a:ext cx="11044045" cy="462215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100" b="1" dirty="0">
              <a:latin typeface="Trebuchet MS" panose="020B0603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*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АВАНС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30%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*ПОСЛЕ ЗАМЕНЫ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20%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*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РАССРОЧКА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ДО 60 МЕСЯЦЕВ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50%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ЕЖЕМЕСЯЧНО РАВНОМЕРНЫМИ ПЛАТЕЖАМИ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*ПОЛНЫЙ КОМПЛЕКС РАБОТ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В РАМКАХ ОДНОГО ДОГОВОРА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(проектирование, поставка лифтового оборудования, демонтаж/монтаж, пусконаладочные работы, ввод лифта в эксплуатацию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*УЧЕТ ПОЖЕЛАНИЙ ЖИЛЬЦОВ МНОГОКВАРТИРНОГО ДОМА</a:t>
            </a:r>
          </a:p>
          <a:p>
            <a:pPr marL="0" indent="0" algn="ctr">
              <a:buNone/>
            </a:pPr>
            <a:endParaRPr lang="ru-RU" sz="4000" b="1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75" y="1237495"/>
            <a:ext cx="568201" cy="5208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0654975" y="1186321"/>
            <a:ext cx="1537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КОМИССИЯ ПО ВОПРОСАМ </a:t>
            </a:r>
          </a:p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ЛИФТОВОГО ХОЗЯЙСТВА</a:t>
            </a:r>
          </a:p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ОБЩЕСТВЕННОГО СОВЕТА </a:t>
            </a:r>
          </a:p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ПРИ МИНСТРОЕ РОССИИ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3E7A75-4E8C-8B7B-2803-18F61348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62" y="1766815"/>
            <a:ext cx="2770872" cy="859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AD98E-1B04-0617-DF35-843A32EE1BA3}"/>
              </a:ext>
            </a:extLst>
          </p:cNvPr>
          <p:cNvSpPr txBox="1"/>
          <p:nvPr/>
        </p:nvSpPr>
        <p:spPr>
          <a:xfrm>
            <a:off x="2393264" y="2510341"/>
            <a:ext cx="9448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ru-RU" sz="3000" b="1" dirty="0">
                <a:solidFill>
                  <a:srgbClr val="FF0000"/>
                </a:solidFill>
                <a:latin typeface="Calibri" panose="020F0502020204030204"/>
              </a:rPr>
              <a:t>БЕСПРОЦЕНТНАЯ РАССРОЧКА </a:t>
            </a:r>
            <a:r>
              <a:rPr lang="ru-RU" sz="3000" b="1" dirty="0">
                <a:solidFill>
                  <a:srgbClr val="0070C0"/>
                </a:solidFill>
                <a:latin typeface="Calibri" panose="020F0502020204030204"/>
              </a:rPr>
              <a:t>НА СРОК ДО 5 ЛЕТ</a:t>
            </a:r>
          </a:p>
          <a:p>
            <a:pPr defTabSz="342900"/>
            <a:r>
              <a:rPr lang="ru-RU" sz="3000" b="1" dirty="0">
                <a:solidFill>
                  <a:srgbClr val="0070C0"/>
                </a:solidFill>
                <a:latin typeface="Calibri" panose="020F0502020204030204"/>
              </a:rPr>
              <a:t>ПОСЛЕ ЗАМЕНЫ ЛИФТОВ ПО ФИКСИРОВАННОЙ ЦЕНЕ!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" y="1237495"/>
            <a:ext cx="616806" cy="536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641582" y="1332720"/>
            <a:ext cx="174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Ассоциация «РОССИЙСКОЕ </a:t>
            </a:r>
          </a:p>
          <a:p>
            <a:pPr defTabSz="3429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ЛИФТОВОЕ ОБЪЕДИНЕНИЕ»</a:t>
            </a:r>
          </a:p>
        </p:txBody>
      </p:sp>
    </p:spTree>
    <p:extLst>
      <p:ext uri="{BB962C8B-B14F-4D97-AF65-F5344CB8AC3E}">
        <p14:creationId xmlns:p14="http://schemas.microsoft.com/office/powerpoint/2010/main" val="359784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A460F9-41C8-FAEF-9242-B5A915C7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31" y="984709"/>
            <a:ext cx="10101948" cy="74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6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>
            <a:extLst>
              <a:ext uri="{FF2B5EF4-FFF2-40B4-BE49-F238E27FC236}">
                <a16:creationId xmlns:a16="http://schemas.microsoft.com/office/drawing/2014/main" id="{133F0521-BC94-1548-B51F-49C698B180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38" y="2432307"/>
            <a:ext cx="854477" cy="10127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93B9A5-335D-5AD0-3692-37CBA3740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89" y="2362630"/>
            <a:ext cx="986268" cy="1055306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2AB1805E-2BE9-3B8D-8207-E0433D573E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7942" y="2402330"/>
            <a:ext cx="818771" cy="1055306"/>
          </a:xfrm>
          <a:prstGeom prst="rect">
            <a:avLst/>
          </a:prstGeom>
        </p:spPr>
      </p:pic>
      <p:pic>
        <p:nvPicPr>
          <p:cNvPr id="21" name="object 3">
            <a:extLst>
              <a:ext uri="{FF2B5EF4-FFF2-40B4-BE49-F238E27FC236}">
                <a16:creationId xmlns:a16="http://schemas.microsoft.com/office/drawing/2014/main" id="{8EA0FADA-A6B6-7A0C-90D8-70E8835CAF8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8082" y="2394815"/>
            <a:ext cx="1086755" cy="1086755"/>
          </a:xfrm>
          <a:prstGeom prst="rect">
            <a:avLst/>
          </a:prstGeom>
        </p:spPr>
      </p:pic>
      <p:pic>
        <p:nvPicPr>
          <p:cNvPr id="22" name="object 10">
            <a:extLst>
              <a:ext uri="{FF2B5EF4-FFF2-40B4-BE49-F238E27FC236}">
                <a16:creationId xmlns:a16="http://schemas.microsoft.com/office/drawing/2014/main" id="{29F4CE82-1AE3-AB8B-A98E-F2265039336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8513" y="3894061"/>
            <a:ext cx="995582" cy="1233998"/>
          </a:xfrm>
          <a:prstGeom prst="rect">
            <a:avLst/>
          </a:prstGeom>
        </p:spPr>
      </p:pic>
      <p:pic>
        <p:nvPicPr>
          <p:cNvPr id="23" name="object 9">
            <a:extLst>
              <a:ext uri="{FF2B5EF4-FFF2-40B4-BE49-F238E27FC236}">
                <a16:creationId xmlns:a16="http://schemas.microsoft.com/office/drawing/2014/main" id="{2BC30157-D3C1-F6C3-7A7B-530EFC3921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70875" y="2258495"/>
            <a:ext cx="890102" cy="115944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C0A895-458B-D435-55BA-05E1857CB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23" y="2436765"/>
            <a:ext cx="986348" cy="10208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034602-0320-903A-646C-582995C2FC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2559" y="2394815"/>
            <a:ext cx="1437605" cy="1078204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D3A49ED-B1BF-2C4D-664B-9F232C7DDCA7}"/>
              </a:ext>
            </a:extLst>
          </p:cNvPr>
          <p:cNvSpPr/>
          <p:nvPr/>
        </p:nvSpPr>
        <p:spPr>
          <a:xfrm>
            <a:off x="320121" y="3469182"/>
            <a:ext cx="1404819" cy="276999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1B4B4FF-9338-0AED-2888-1517F93E05B4}"/>
              </a:ext>
            </a:extLst>
          </p:cNvPr>
          <p:cNvSpPr/>
          <p:nvPr/>
        </p:nvSpPr>
        <p:spPr>
          <a:xfrm>
            <a:off x="1320683" y="3469182"/>
            <a:ext cx="1373024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Московская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область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7F7AF66-95C6-2AF2-9F98-75F96410543E}"/>
              </a:ext>
            </a:extLst>
          </p:cNvPr>
          <p:cNvSpPr/>
          <p:nvPr/>
        </p:nvSpPr>
        <p:spPr>
          <a:xfrm>
            <a:off x="2449141" y="3461477"/>
            <a:ext cx="1373024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Удмуртская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республика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EC11724-9193-33A9-4145-AF3F4E185645}"/>
              </a:ext>
            </a:extLst>
          </p:cNvPr>
          <p:cNvSpPr/>
          <p:nvPr/>
        </p:nvSpPr>
        <p:spPr>
          <a:xfrm>
            <a:off x="3523936" y="3460522"/>
            <a:ext cx="1295639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Красноярский 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край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EAB0583-18AD-C983-A944-F2C5C1BCE64A}"/>
              </a:ext>
            </a:extLst>
          </p:cNvPr>
          <p:cNvSpPr/>
          <p:nvPr/>
        </p:nvSpPr>
        <p:spPr>
          <a:xfrm>
            <a:off x="4709157" y="3450147"/>
            <a:ext cx="1032866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Санкт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Петербург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E49F1C-F122-0391-A5BE-26EB81687DBB}"/>
              </a:ext>
            </a:extLst>
          </p:cNvPr>
          <p:cNvSpPr/>
          <p:nvPr/>
        </p:nvSpPr>
        <p:spPr>
          <a:xfrm>
            <a:off x="5663864" y="3469182"/>
            <a:ext cx="1173710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Челябинская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C8457BD-167C-4BCA-25AB-B101F731E88D}"/>
              </a:ext>
            </a:extLst>
          </p:cNvPr>
          <p:cNvSpPr/>
          <p:nvPr/>
        </p:nvSpPr>
        <p:spPr>
          <a:xfrm>
            <a:off x="6734723" y="3387160"/>
            <a:ext cx="1282600" cy="6463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Архангельская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02DDAD9-D9E6-EC1B-951C-8894E9112D4C}"/>
              </a:ext>
            </a:extLst>
          </p:cNvPr>
          <p:cNvSpPr/>
          <p:nvPr/>
        </p:nvSpPr>
        <p:spPr>
          <a:xfrm>
            <a:off x="3618752" y="5176424"/>
            <a:ext cx="1478915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Новгородская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25F561B-B307-94E7-9FB3-E4BB9DF6D1CD}"/>
              </a:ext>
            </a:extLst>
          </p:cNvPr>
          <p:cNvSpPr/>
          <p:nvPr/>
        </p:nvSpPr>
        <p:spPr>
          <a:xfrm>
            <a:off x="10550215" y="3369046"/>
            <a:ext cx="835622" cy="6463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Тверская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EA0DC81-0926-79AE-EE39-C7FC2C7AC3D3}"/>
              </a:ext>
            </a:extLst>
          </p:cNvPr>
          <p:cNvSpPr/>
          <p:nvPr/>
        </p:nvSpPr>
        <p:spPr>
          <a:xfrm>
            <a:off x="8049636" y="3357813"/>
            <a:ext cx="1288519" cy="6463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Волгоградская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B9FDB19-43BF-AE46-6DFA-A89CE13BAF7E}"/>
              </a:ext>
            </a:extLst>
          </p:cNvPr>
          <p:cNvSpPr/>
          <p:nvPr/>
        </p:nvSpPr>
        <p:spPr>
          <a:xfrm>
            <a:off x="171839" y="5212172"/>
            <a:ext cx="1625475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Владимирская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9FAB6D2-BA4D-21C1-FC5F-0068D52DF427}"/>
              </a:ext>
            </a:extLst>
          </p:cNvPr>
          <p:cNvSpPr/>
          <p:nvPr/>
        </p:nvSpPr>
        <p:spPr>
          <a:xfrm>
            <a:off x="5959007" y="5181220"/>
            <a:ext cx="993590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Курская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DDE2275-9F8E-5966-13A4-A5C25FE1E893}"/>
              </a:ext>
            </a:extLst>
          </p:cNvPr>
          <p:cNvSpPr/>
          <p:nvPr/>
        </p:nvSpPr>
        <p:spPr>
          <a:xfrm>
            <a:off x="7002499" y="5153704"/>
            <a:ext cx="1094237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Республика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Карелия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54E5875-4222-8DB6-4B76-E212E4A42EE5}"/>
              </a:ext>
            </a:extLst>
          </p:cNvPr>
          <p:cNvSpPr/>
          <p:nvPr/>
        </p:nvSpPr>
        <p:spPr>
          <a:xfrm>
            <a:off x="9207217" y="3363594"/>
            <a:ext cx="1323999" cy="6463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Ленинградская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5049223-A4AC-40C9-EA21-55563F09B718}"/>
              </a:ext>
            </a:extLst>
          </p:cNvPr>
          <p:cNvSpPr/>
          <p:nvPr/>
        </p:nvSpPr>
        <p:spPr>
          <a:xfrm>
            <a:off x="8179020" y="5102634"/>
            <a:ext cx="1094237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Ростовская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CEBA64A-F90B-6744-4973-0EE6EB1814C1}"/>
              </a:ext>
            </a:extLst>
          </p:cNvPr>
          <p:cNvSpPr/>
          <p:nvPr/>
        </p:nvSpPr>
        <p:spPr>
          <a:xfrm>
            <a:off x="8837983" y="5095247"/>
            <a:ext cx="1799712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Тульская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973C6C8-9001-F2F8-7E56-75210BABF00B}"/>
              </a:ext>
            </a:extLst>
          </p:cNvPr>
          <p:cNvSpPr/>
          <p:nvPr/>
        </p:nvSpPr>
        <p:spPr>
          <a:xfrm>
            <a:off x="10304400" y="5103850"/>
            <a:ext cx="1218703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Костромская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F78749B-C8A7-7757-D045-2B4808C17AC5}"/>
              </a:ext>
            </a:extLst>
          </p:cNvPr>
          <p:cNvSpPr/>
          <p:nvPr/>
        </p:nvSpPr>
        <p:spPr>
          <a:xfrm>
            <a:off x="1319958" y="6635517"/>
            <a:ext cx="1436528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Нижегородская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DC5E9BA-BC70-A169-9912-012F71E4963B}"/>
              </a:ext>
            </a:extLst>
          </p:cNvPr>
          <p:cNvSpPr/>
          <p:nvPr/>
        </p:nvSpPr>
        <p:spPr>
          <a:xfrm>
            <a:off x="301744" y="6616676"/>
            <a:ext cx="1268475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Омская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807B785-3444-E7AC-28D7-3A3257864857}"/>
              </a:ext>
            </a:extLst>
          </p:cNvPr>
          <p:cNvSpPr/>
          <p:nvPr/>
        </p:nvSpPr>
        <p:spPr>
          <a:xfrm>
            <a:off x="1428317" y="5185644"/>
            <a:ext cx="1409637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Республика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Коми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F393AD2-FC14-D1D9-FC41-E25D93FAE254}"/>
              </a:ext>
            </a:extLst>
          </p:cNvPr>
          <p:cNvSpPr/>
          <p:nvPr/>
        </p:nvSpPr>
        <p:spPr>
          <a:xfrm>
            <a:off x="2527567" y="5161746"/>
            <a:ext cx="1496775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Самарская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область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611E930-ACD8-8A59-1856-84BB19B18300}"/>
              </a:ext>
            </a:extLst>
          </p:cNvPr>
          <p:cNvSpPr/>
          <p:nvPr/>
        </p:nvSpPr>
        <p:spPr>
          <a:xfrm>
            <a:off x="4871770" y="5176423"/>
            <a:ext cx="1173710" cy="46166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Тамбовская</a:t>
            </a:r>
          </a:p>
          <a:p>
            <a:pPr algn="ctr" defTabSz="342900"/>
            <a:r>
              <a:rPr lang="ru-RU" sz="1200" b="1" dirty="0">
                <a:ln w="11430">
                  <a:noFill/>
                </a:ln>
                <a:solidFill>
                  <a:prstClr val="black"/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область</a:t>
            </a: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E0EAF401-BF86-5375-064D-B478EE15611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91883" y="2359196"/>
            <a:ext cx="816733" cy="1074292"/>
          </a:xfrm>
          <a:prstGeom prst="rect">
            <a:avLst/>
          </a:prstGeom>
        </p:spPr>
      </p:pic>
      <p:pic>
        <p:nvPicPr>
          <p:cNvPr id="16" name="object 6">
            <a:extLst>
              <a:ext uri="{FF2B5EF4-FFF2-40B4-BE49-F238E27FC236}">
                <a16:creationId xmlns:a16="http://schemas.microsoft.com/office/drawing/2014/main" id="{3E316384-E8CD-2B45-3BF8-D74B85B1246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79949" y="2342532"/>
            <a:ext cx="882168" cy="1078205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93C4746-C7C7-61C2-4F12-9F21531CAA01}"/>
              </a:ext>
            </a:extLst>
          </p:cNvPr>
          <p:cNvSpPr/>
          <p:nvPr/>
        </p:nvSpPr>
        <p:spPr>
          <a:xfrm>
            <a:off x="1319959" y="1527995"/>
            <a:ext cx="8700047" cy="41062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 defTabSz="342900">
              <a:lnSpc>
                <a:spcPts val="2667"/>
              </a:lnSpc>
            </a:pPr>
            <a:r>
              <a:rPr lang="ru-RU" b="1" dirty="0">
                <a:ln w="11430">
                  <a:noFill/>
                </a:ln>
                <a:solidFill>
                  <a:srgbClr val="44546A">
                    <a:lumMod val="50000"/>
                  </a:srgbClr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ГЕОГРАФИЯ РЕАЛИЗОВАННЫХ ПРОЕКТОВ</a:t>
            </a:r>
          </a:p>
        </p:txBody>
      </p:sp>
      <p:pic>
        <p:nvPicPr>
          <p:cNvPr id="50" name="Рисунок 49" descr="Изображение выглядит как герб, корона, искус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9F20A36-21D9-38A1-6CF6-3EA5A846EB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4" y="3805774"/>
            <a:ext cx="1397000" cy="139141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имвол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D975E6D-149E-EE26-9564-11AD186C2B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84" y="4173129"/>
            <a:ext cx="826881" cy="95918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олень, лошадь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744046C-0BDD-1A98-C9DD-99E77FC8DA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86" y="3965165"/>
            <a:ext cx="1028312" cy="112086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рона, аксессуар, герб, королевские драгоценности&#10;&#10;Автоматически созданное описание">
            <a:extLst>
              <a:ext uri="{FF2B5EF4-FFF2-40B4-BE49-F238E27FC236}">
                <a16:creationId xmlns:a16="http://schemas.microsoft.com/office/drawing/2014/main" id="{6665596E-3FB2-B744-C36F-CEF0197AAB4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99" y="3897025"/>
            <a:ext cx="1066382" cy="110903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лекопитающее, символ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4E82CAA-1ED5-DBFC-82DC-F91278156B4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12" y="3886822"/>
            <a:ext cx="935411" cy="108867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инструмент, символ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8CA708C-5EDA-7985-29E3-833D9F19FD9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154" y="2495536"/>
            <a:ext cx="842431" cy="96037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герб, эмблема, символ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D66C968-F2E6-E1C9-1488-868CBD1BFF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89" y="4027459"/>
            <a:ext cx="902897" cy="948041"/>
          </a:xfrm>
          <a:prstGeom prst="rect">
            <a:avLst/>
          </a:prstGeom>
        </p:spPr>
      </p:pic>
      <p:pic>
        <p:nvPicPr>
          <p:cNvPr id="2048" name="Рисунок 2047" descr="Изображение выглядит как символ, герб, эмблем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7E032EE1-03CA-D589-D567-AE2BCFD1FEF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7" y="5635640"/>
            <a:ext cx="767951" cy="961475"/>
          </a:xfrm>
          <a:prstGeom prst="rect">
            <a:avLst/>
          </a:prstGeom>
        </p:spPr>
      </p:pic>
      <p:pic>
        <p:nvPicPr>
          <p:cNvPr id="2051" name="Рисунок 2050" descr="Изображение выглядит как олень, млекопитающее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7F281947-C951-0CBB-E21F-21057C008E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50" y="5674003"/>
            <a:ext cx="914517" cy="941954"/>
          </a:xfrm>
          <a:prstGeom prst="rect">
            <a:avLst/>
          </a:prstGeom>
        </p:spPr>
      </p:pic>
      <p:pic>
        <p:nvPicPr>
          <p:cNvPr id="2053" name="Рисунок 2052" descr="Изображение выглядит как корона, герб, символ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1F66AC8E-2879-E37A-C5BA-F3278265CE1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241" y="3868838"/>
            <a:ext cx="1404819" cy="1203461"/>
          </a:xfrm>
          <a:prstGeom prst="rect">
            <a:avLst/>
          </a:prstGeom>
        </p:spPr>
      </p:pic>
      <p:pic>
        <p:nvPicPr>
          <p:cNvPr id="2055" name="Рисунок 2054" descr="Изображение выглядит как эмблема, символ, герб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3FBE067D-DDB1-AB8E-4C0D-A54D721F054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81" y="3752940"/>
            <a:ext cx="945592" cy="1233997"/>
          </a:xfrm>
          <a:prstGeom prst="rect">
            <a:avLst/>
          </a:prstGeom>
        </p:spPr>
      </p:pic>
      <p:pic>
        <p:nvPicPr>
          <p:cNvPr id="2057" name="Рисунок 2056" descr="Изображение выглядит как герб, символ, эмблем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F0C07E4-D0E4-3E85-84A6-8C11E1775F8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10" y="3946631"/>
            <a:ext cx="860913" cy="1157928"/>
          </a:xfrm>
          <a:prstGeom prst="rect">
            <a:avLst/>
          </a:prstGeom>
        </p:spPr>
      </p:pic>
      <p:sp>
        <p:nvSpPr>
          <p:cNvPr id="2058" name="TextBox 2057">
            <a:extLst>
              <a:ext uri="{FF2B5EF4-FFF2-40B4-BE49-F238E27FC236}">
                <a16:creationId xmlns:a16="http://schemas.microsoft.com/office/drawing/2014/main" id="{57051DFE-8A0F-6F89-EEE7-CCB1800A3379}"/>
              </a:ext>
            </a:extLst>
          </p:cNvPr>
          <p:cNvSpPr txBox="1"/>
          <p:nvPr/>
        </p:nvSpPr>
        <p:spPr>
          <a:xfrm>
            <a:off x="186923" y="7197235"/>
            <a:ext cx="5161647" cy="606985"/>
          </a:xfrm>
          <a:prstGeom prst="roundRect">
            <a:avLst>
              <a:gd name="adj" fmla="val 17999"/>
            </a:avLst>
          </a:prstGeom>
          <a:solidFill>
            <a:schemeClr val="lt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555"/>
            <a:r>
              <a:rPr lang="ru-RU" sz="1467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IBM Plex Sans SemiBold" panose="020B0703050203000203" pitchFamily="34" charset="0"/>
              </a:rPr>
              <a:t>Введено в </a:t>
            </a:r>
            <a:r>
              <a:rPr lang="ru-RU" sz="1467" i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IBM Plex Sans SemiBold" panose="020B0703050203000203" pitchFamily="34" charset="0"/>
              </a:rPr>
              <a:t>эксплуатацию более </a:t>
            </a:r>
            <a:r>
              <a:rPr lang="ru-RU" sz="1467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IBM Plex Sans SemiBold" panose="020B0703050203000203" pitchFamily="34" charset="0"/>
              </a:rPr>
              <a:t>900</a:t>
            </a:r>
            <a:r>
              <a:rPr lang="ru-RU" sz="1467" b="1" i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IBM Plex Sans SemiBold" panose="020B0703050203000203" pitchFamily="34" charset="0"/>
              </a:rPr>
              <a:t> </a:t>
            </a:r>
            <a:r>
              <a:rPr lang="ru-RU" sz="1467" i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IBM Plex Sans SemiBold" panose="020B0703050203000203" pitchFamily="34" charset="0"/>
              </a:rPr>
              <a:t>современных</a:t>
            </a:r>
          </a:p>
          <a:p>
            <a:pPr algn="ctr" defTabSz="609555"/>
            <a:r>
              <a:rPr lang="ru-RU" sz="1467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IBM Plex Sans SemiBold" panose="020B0703050203000203" pitchFamily="34" charset="0"/>
              </a:rPr>
              <a:t>энергоэффективных лифтов!</a:t>
            </a: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1B56512C-7624-3B26-9D2D-3FF3D6048EA0}"/>
              </a:ext>
            </a:extLst>
          </p:cNvPr>
          <p:cNvSpPr txBox="1"/>
          <p:nvPr/>
        </p:nvSpPr>
        <p:spPr>
          <a:xfrm>
            <a:off x="6540430" y="7216996"/>
            <a:ext cx="5161648" cy="601725"/>
          </a:xfrm>
          <a:prstGeom prst="roundRect">
            <a:avLst/>
          </a:prstGeom>
          <a:solidFill>
            <a:schemeClr val="lt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555"/>
            <a:r>
              <a:rPr lang="ru-RU" sz="146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IBM Plex Sans SemiBold" panose="020B0703050203000203" pitchFamily="34" charset="0"/>
              </a:rPr>
              <a:t>Более</a:t>
            </a:r>
            <a:r>
              <a:rPr lang="ru-RU" sz="1467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IBM Plex Sans SemiBold" panose="020B0703050203000203" pitchFamily="34" charset="0"/>
              </a:rPr>
              <a:t> </a:t>
            </a:r>
            <a:r>
              <a:rPr lang="ru-RU" sz="1467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IBM Plex Sans SemiBold" panose="020B0703050203000203" pitchFamily="34" charset="0"/>
              </a:rPr>
              <a:t>180 000 </a:t>
            </a:r>
            <a:r>
              <a:rPr lang="ru-RU" sz="146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IBM Plex Sans SemiBold" panose="020B0703050203000203" pitchFamily="34" charset="0"/>
              </a:rPr>
              <a:t>жителей досрочно улучшили </a:t>
            </a:r>
          </a:p>
          <a:p>
            <a:pPr algn="ctr" defTabSz="609555"/>
            <a:r>
              <a:rPr lang="ru-RU" sz="146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IBM Plex Sans SemiBold" panose="020B0703050203000203" pitchFamily="34" charset="0"/>
              </a:rPr>
              <a:t>безопасность и комфорт проживания!</a:t>
            </a:r>
          </a:p>
        </p:txBody>
      </p:sp>
      <p:pic>
        <p:nvPicPr>
          <p:cNvPr id="51" name="Рисунок 50" descr="Изображение выглядит как текст&#10;&#10;Автоматически созданное описание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75" y="1237495"/>
            <a:ext cx="568201" cy="52089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0654975" y="1186321"/>
            <a:ext cx="1537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КОМИССИЯ ПО ВОПРОСАМ </a:t>
            </a:r>
          </a:p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ЛИФТОВОГО ХОЗЯЙСТВА</a:t>
            </a:r>
          </a:p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ОБЩЕСТВЕННОГО СОВЕТА </a:t>
            </a:r>
          </a:p>
          <a:p>
            <a:pPr defTabSz="342900"/>
            <a:r>
              <a:rPr lang="ru-RU" sz="9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ПРИ МИНСТРОЕ РОССИИ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567749-350A-D185-FD97-E5FA7A759EE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07853" y="5611868"/>
            <a:ext cx="972096" cy="1001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815AC-71F5-B8A9-D3EB-126C23BBCB49}"/>
              </a:ext>
            </a:extLst>
          </p:cNvPr>
          <p:cNvSpPr txBox="1"/>
          <p:nvPr/>
        </p:nvSpPr>
        <p:spPr>
          <a:xfrm>
            <a:off x="2744062" y="6647059"/>
            <a:ext cx="11920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Воронежская</a:t>
            </a:r>
          </a:p>
          <a:p>
            <a:pPr algn="ctr" defTabSz="342900"/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область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1B0622-0179-E337-E08C-D0D2D8305B7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75410" y="5793520"/>
            <a:ext cx="965598" cy="783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EA9533-C7E6-45AE-6A06-C26D95209D57}"/>
              </a:ext>
            </a:extLst>
          </p:cNvPr>
          <p:cNvSpPr txBox="1"/>
          <p:nvPr/>
        </p:nvSpPr>
        <p:spPr>
          <a:xfrm>
            <a:off x="3838513" y="6631182"/>
            <a:ext cx="12729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Свердловская</a:t>
            </a: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область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FC0CAB-2C1D-5377-C556-7D90C78BEA6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5158556" y="5738835"/>
            <a:ext cx="753643" cy="959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FDF7A4-ABD4-61AD-5BC4-BB239CAC4CF3}"/>
              </a:ext>
            </a:extLst>
          </p:cNvPr>
          <p:cNvSpPr txBox="1"/>
          <p:nvPr/>
        </p:nvSpPr>
        <p:spPr>
          <a:xfrm>
            <a:off x="5053924" y="6632182"/>
            <a:ext cx="9367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Липецкая</a:t>
            </a:r>
          </a:p>
          <a:p>
            <a:pPr algn="ctr"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область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13F9EC-21D5-B0A4-D8EB-B8BAB618046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84101" y="5738835"/>
            <a:ext cx="881494" cy="993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0BCF58-23A6-378B-3784-AC899AF4844B}"/>
              </a:ext>
            </a:extLst>
          </p:cNvPr>
          <p:cNvSpPr txBox="1"/>
          <p:nvPr/>
        </p:nvSpPr>
        <p:spPr>
          <a:xfrm>
            <a:off x="5928421" y="6652831"/>
            <a:ext cx="11779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Мурманская</a:t>
            </a: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область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B46288-469F-EC19-6821-60FD92C68D2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21276" y="5650970"/>
            <a:ext cx="1004843" cy="10018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0A6E41-5994-C56B-53BC-EDB8FC1AB7B7}"/>
              </a:ext>
            </a:extLst>
          </p:cNvPr>
          <p:cNvSpPr txBox="1"/>
          <p:nvPr/>
        </p:nvSpPr>
        <p:spPr>
          <a:xfrm>
            <a:off x="6956840" y="6652831"/>
            <a:ext cx="11298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Ярославская</a:t>
            </a:r>
          </a:p>
          <a:p>
            <a:pPr algn="ctr" defTabSz="342900"/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область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40D5CD-A6F8-07C2-02FE-9C703F9CC8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989187" y="5477181"/>
            <a:ext cx="907712" cy="115048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43E668C-9810-F5B4-93DA-D1D41C462F79}"/>
              </a:ext>
            </a:extLst>
          </p:cNvPr>
          <p:cNvSpPr txBox="1"/>
          <p:nvPr/>
        </p:nvSpPr>
        <p:spPr>
          <a:xfrm>
            <a:off x="8025941" y="6652831"/>
            <a:ext cx="10945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Пензенская</a:t>
            </a: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область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C2EBB12-244B-9149-B7CF-93A7EB83BEB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003671" y="5639634"/>
            <a:ext cx="917302" cy="95383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979F186-70E0-3EFC-B765-B6947C6F6E79}"/>
              </a:ext>
            </a:extLst>
          </p:cNvPr>
          <p:cNvSpPr txBox="1"/>
          <p:nvPr/>
        </p:nvSpPr>
        <p:spPr>
          <a:xfrm>
            <a:off x="9069052" y="6660585"/>
            <a:ext cx="9851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Курганская</a:t>
            </a:r>
          </a:p>
          <a:p>
            <a:pPr algn="ctr"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область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91EC39D-CA9C-CCBB-41A7-BD48E7D61D4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138771" y="5577352"/>
            <a:ext cx="1051202" cy="109500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A020D49-F403-6B79-F91A-AF56772411B1}"/>
              </a:ext>
            </a:extLst>
          </p:cNvPr>
          <p:cNvSpPr txBox="1"/>
          <p:nvPr/>
        </p:nvSpPr>
        <p:spPr>
          <a:xfrm>
            <a:off x="10205866" y="6665357"/>
            <a:ext cx="9351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Брянская</a:t>
            </a: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3429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область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4" y="1377889"/>
            <a:ext cx="616806" cy="53670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819892" y="1449346"/>
            <a:ext cx="174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Ассоциация «РОССИЙСКОЕ </a:t>
            </a:r>
          </a:p>
          <a:p>
            <a:pPr defTabSz="3429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ЛИФТОВОЕ ОБЪЕДИНЕНИЕ»</a:t>
            </a:r>
          </a:p>
        </p:txBody>
      </p:sp>
    </p:spTree>
    <p:extLst>
      <p:ext uri="{BB962C8B-B14F-4D97-AF65-F5344CB8AC3E}">
        <p14:creationId xmlns:p14="http://schemas.microsoft.com/office/powerpoint/2010/main" val="492320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Office PowerPoint</Application>
  <PresentationFormat>Произвольный</PresentationFormat>
  <Paragraphs>322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Droid Sans Fallback</vt:lpstr>
      <vt:lpstr>IBM Plex Sans SemiBold</vt:lpstr>
      <vt:lpstr>Times New Roman</vt:lpstr>
      <vt:lpstr>Trebuchet MS</vt:lpstr>
      <vt:lpstr>Wingdings 3</vt:lpstr>
      <vt:lpstr>Аспект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АКЦЕНТЫ ПРОЕКТА  УСКОРЕННОЙ ЗАМЕНЫ ЛИФТОВ В РАССРОЧКУ ДЛЯ ВЛАДЕЛЬЦЕВ СПЕЦИАЛЬНЫХ СЧЕТОВ</vt:lpstr>
      <vt:lpstr> СОВРЕМЕННЫЕ ЛИФТЫ ОСНОВНЫХ РОССИЙСКИХ ПРОИЗВОДИТЕЛЕЙ И СТРАН ЕАЭС + Энергосберегающие технологии + Комфорт  + Доступность для маломобильных групп населения </vt:lpstr>
      <vt:lpstr>Презентация PowerPoint</vt:lpstr>
      <vt:lpstr>ЗАЯВКА - АНКЕТА ДЛЯ УЧАСТИЯ В ПРОЕКТЕ</vt:lpstr>
      <vt:lpstr>Презентация PowerPoint</vt:lpstr>
      <vt:lpstr>ПОРЯДОК ПЕРВОНАЧАЛЬНЫХ ДЕЙСТВИЙ  ДЛЯ ВЛАДЕЛЬЦЕВ СПЕЦИАЛЬНЫХ СЧЕТОВ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2019-01-16T15:10:54Z</dcterms:created>
  <dcterms:modified xsi:type="dcterms:W3CDTF">2025-08-06T07:26:26Z</dcterms:modified>
</cp:coreProperties>
</file>